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8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9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0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49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73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00B8926-B1EA-4358-8CC3-DF64BE4FC29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CBBA6C7-AFF8-4B8E-9833-464332131B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hyperlink" Target="https://www.google.com/url?sa=i&amp;rct=j&amp;q=&amp;esrc=s&amp;source=images&amp;cd=&amp;cad=rja&amp;uact=8&amp;ved=0CAcQjRxqFQoTCOS6seWYmMkCFQFmJgod8soI5A&amp;url=https://sites.google.com/site/christinaymccann/plantkingdom&amp;psig=AFQjCNGpK4Wnw8AvAGnC5fntN4Tcpt2Qhg&amp;ust=1447874985788816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NHFh9OAmMkCFcrCJgodDLUACw&amp;url=http://www.prompictures.org/blood-under-microscope.html&amp;psig=AFQjCNHvJNGnorIn6z4RiyOH4BCROd5fmw&amp;ust=1447868506875904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://www.google.com/url?sa=i&amp;rct=j&amp;q=&amp;esrc=s&amp;source=images&amp;cd=&amp;cad=rja&amp;uact=8&amp;ved=0CAcQjRxqFQoTCJL0veuAmMkCFQniJgodk6UMXA&amp;url=http://imagebasket.net/68-pictures-of-plant-cells-under-a-microscope.php&amp;psig=AFQjCNEkV_REX4R0UQHZz7MXxYayUIqvrA&amp;ust=1447868542664025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google.com/url?sa=i&amp;rct=j&amp;q=&amp;esrc=s&amp;source=images&amp;cd=&amp;cad=rja&amp;uact=8&amp;ved=0CAcQjRxqFQoTCK760L6PmMkCFUxvPgodYMIKbA&amp;url=http://www.prompictures.org/blood-under-microscope.html&amp;psig=AFQjCNFs6ObwlpVyUgTDFrTUoU8NTbzc0g&amp;ust=1447872490798785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SOL 5.5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Living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0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44438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Plants can be categorized as </a:t>
            </a:r>
            <a:r>
              <a:rPr lang="en-US" sz="2400" b="1" u="sng" dirty="0" smtClean="0"/>
              <a:t>vascular</a:t>
            </a:r>
            <a:r>
              <a:rPr lang="en-US" sz="2400" dirty="0" smtClean="0"/>
              <a:t> &amp; </a:t>
            </a:r>
            <a:r>
              <a:rPr lang="en-US" sz="2400" b="1" u="sng" dirty="0" smtClean="0"/>
              <a:t>nonvascular.</a:t>
            </a:r>
          </a:p>
          <a:p>
            <a:r>
              <a:rPr lang="en-US" sz="2400" dirty="0" smtClean="0"/>
              <a:t>Most plants are </a:t>
            </a:r>
            <a:r>
              <a:rPr lang="en-US" sz="2400" b="1" u="sng" dirty="0" smtClean="0"/>
              <a:t>vascular.</a:t>
            </a:r>
          </a:p>
          <a:p>
            <a:r>
              <a:rPr lang="en-US" sz="2400" b="1" dirty="0" smtClean="0"/>
              <a:t>Vascular plants- </a:t>
            </a:r>
            <a:r>
              <a:rPr lang="en-US" sz="2400" dirty="0" smtClean="0"/>
              <a:t>have special tissues to transport food and water.</a:t>
            </a:r>
          </a:p>
          <a:p>
            <a:r>
              <a:rPr lang="en-US" sz="2400" dirty="0" smtClean="0"/>
              <a:t>Examples: trees and flowering plants</a:t>
            </a:r>
          </a:p>
          <a:p>
            <a:r>
              <a:rPr lang="en-US" sz="2400" b="1" dirty="0" smtClean="0"/>
              <a:t>Nonvascular plants- </a:t>
            </a:r>
            <a:r>
              <a:rPr lang="en-US" sz="2400" dirty="0" smtClean="0"/>
              <a:t>do not have tissues to transport food and water.</a:t>
            </a:r>
          </a:p>
          <a:p>
            <a:r>
              <a:rPr lang="en-US" sz="2400" dirty="0" smtClean="0"/>
              <a:t>Examples: moss, liverworts, and hornworts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3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Classification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8791" y="2456408"/>
            <a:ext cx="4160520" cy="8239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Vascular Plants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" y="4726846"/>
            <a:ext cx="2088034" cy="136915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92009" y="2500055"/>
            <a:ext cx="4160520" cy="8239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Nonvascular Plants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4" y="3357692"/>
            <a:ext cx="2049631" cy="136915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4" y="3357692"/>
            <a:ext cx="1862049" cy="2738308"/>
          </a:xfrm>
          <a:prstGeom prst="rect">
            <a:avLst/>
          </a:prstGeom>
        </p:spPr>
      </p:pic>
      <p:pic>
        <p:nvPicPr>
          <p:cNvPr id="5122" name="Picture 2" descr="https://sites.google.com/site/christinaymccann/moss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1" y="3323967"/>
            <a:ext cx="2573768" cy="17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71" y="5022664"/>
            <a:ext cx="2573768" cy="1682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63" y="3280320"/>
            <a:ext cx="3395531" cy="20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Classification</a:t>
            </a:r>
            <a:endParaRPr lang="en-US" dirty="0"/>
          </a:p>
        </p:txBody>
      </p:sp>
      <p:pic>
        <p:nvPicPr>
          <p:cNvPr id="6147" name="irc_mi" descr="http://images.slideplayer.com/17/5276873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84" y="2388197"/>
            <a:ext cx="6694611" cy="365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9" y="4114927"/>
            <a:ext cx="3291841" cy="2351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9" y="1439715"/>
            <a:ext cx="329184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organism is a living thing made up of </a:t>
            </a:r>
            <a:r>
              <a:rPr lang="en-US" sz="2800" b="1" u="sng" dirty="0" smtClean="0"/>
              <a:t>cells.</a:t>
            </a:r>
          </a:p>
          <a:p>
            <a:r>
              <a:rPr lang="en-US" sz="2800" dirty="0" smtClean="0"/>
              <a:t>A cell is made of </a:t>
            </a:r>
            <a:r>
              <a:rPr lang="en-US" sz="2800" b="1" u="sng" dirty="0" smtClean="0"/>
              <a:t>atoms</a:t>
            </a:r>
            <a:r>
              <a:rPr lang="en-US" sz="2800" dirty="0" smtClean="0"/>
              <a:t> and is the smallest unit of an organism that is capable of life. Cells are too small to be seen with the eye alone.</a:t>
            </a:r>
          </a:p>
          <a:p>
            <a:r>
              <a:rPr lang="en-US" sz="2800" dirty="0" smtClean="0"/>
              <a:t>Many parts of a cell can be seen using a </a:t>
            </a:r>
            <a:r>
              <a:rPr lang="en-US" sz="2800" b="1" u="sng" dirty="0" smtClean="0"/>
              <a:t>microscope.</a:t>
            </a:r>
          </a:p>
          <a:p>
            <a:r>
              <a:rPr lang="en-US" sz="2800" dirty="0" smtClean="0"/>
              <a:t>Cells do different jobs and form </a:t>
            </a:r>
            <a:r>
              <a:rPr lang="en-US" sz="2800" b="1" u="sng" dirty="0" smtClean="0"/>
              <a:t>tissues</a:t>
            </a:r>
            <a:r>
              <a:rPr lang="en-US" sz="2800" dirty="0" smtClean="0"/>
              <a:t> in your body.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66" y="387873"/>
            <a:ext cx="2474259" cy="1168400"/>
          </a:xfrm>
          <a:prstGeom prst="rect">
            <a:avLst/>
          </a:prstGeom>
        </p:spPr>
      </p:pic>
      <p:pic>
        <p:nvPicPr>
          <p:cNvPr id="1026" name="Picture 2" descr="https://qph.is.quoracdn.net/main-qimg-175c6182218b0999c3097f696030b831?convert_to_webp=tru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25" y="387873"/>
            <a:ext cx="1952005" cy="14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wh.schoolworkhelper.netdna-cdn.com/wp-content/uploads/2011/02/onion_skin.jpg?03acb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85" y="259006"/>
            <a:ext cx="1700156" cy="17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29060"/>
            <a:ext cx="8770571" cy="47289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Cells carry out </a:t>
            </a:r>
            <a:r>
              <a:rPr lang="en-US" b="1" u="sng" dirty="0" smtClean="0"/>
              <a:t>life processes</a:t>
            </a:r>
            <a:r>
              <a:rPr lang="en-US" dirty="0" smtClean="0"/>
              <a:t>. New cells come from existing cells. A life process is a function that living things must perform in order to stay alive.</a:t>
            </a:r>
          </a:p>
          <a:p>
            <a:r>
              <a:rPr lang="en-US" dirty="0" smtClean="0"/>
              <a:t>There are 6 life processes: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Getting energy and nutrients (nutrients are substances needed for growth and survival)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Using energy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Reproduction (to make more of the same kind)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/>
              <a:t>Growing</a:t>
            </a:r>
          </a:p>
          <a:p>
            <a:pPr lvl="3"/>
            <a:r>
              <a:rPr lang="en-US" sz="2000" dirty="0"/>
              <a:t>Some cells reproduce by dividing (skin, bone, blood)</a:t>
            </a:r>
          </a:p>
          <a:p>
            <a:pPr lvl="3"/>
            <a:r>
              <a:rPr lang="en-US" sz="2000" dirty="0"/>
              <a:t>Some cells only grow larger (muscle</a:t>
            </a:r>
            <a:r>
              <a:rPr lang="en-US" sz="2000" dirty="0" smtClean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Getting rid of wastes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2000" dirty="0" smtClean="0"/>
              <a:t>Reacting to outside changes</a:t>
            </a:r>
          </a:p>
        </p:txBody>
      </p:sp>
    </p:spTree>
    <p:extLst>
      <p:ext uri="{BB962C8B-B14F-4D97-AF65-F5344CB8AC3E}">
        <p14:creationId xmlns:p14="http://schemas.microsoft.com/office/powerpoint/2010/main" val="13607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093" y="181070"/>
            <a:ext cx="8770571" cy="1560716"/>
          </a:xfrm>
        </p:spPr>
        <p:txBody>
          <a:bodyPr/>
          <a:lstStyle/>
          <a:p>
            <a:r>
              <a:rPr lang="en-US" dirty="0" smtClean="0"/>
              <a:t>Cell Parts &amp;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185" y="1117843"/>
            <a:ext cx="8770571" cy="55088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Cell wall: </a:t>
            </a:r>
            <a:r>
              <a:rPr lang="en-US" dirty="0" smtClean="0"/>
              <a:t>the thick covering of a plant cell made of nonliving fibers. It makes up a kind of skeleton for the plant and allows water and gases to pass through tiny gaps (only found in plant cells.)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Cell membrane: </a:t>
            </a:r>
            <a:r>
              <a:rPr lang="en-US" dirty="0" smtClean="0"/>
              <a:t>a thin, living cell covering that lets water, food, and gases in and out of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Nucleus:</a:t>
            </a:r>
            <a:r>
              <a:rPr lang="en-US" dirty="0" smtClean="0"/>
              <a:t> the cell part that controls the activities of the other cell parts. The “brain” of the cell.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Vacuole:</a:t>
            </a:r>
            <a:r>
              <a:rPr lang="en-US" dirty="0" smtClean="0"/>
              <a:t> storage sacs in the cell. Most of the space in a plant cell is filled with these tiny sacs of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Cytoplasm:</a:t>
            </a:r>
            <a:r>
              <a:rPr lang="en-US" dirty="0" smtClean="0"/>
              <a:t> the jelly-like fluid between the cell membrane and the nucleus. All the other cell parts are located in the cytoplasm.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Chloroplasts:</a:t>
            </a:r>
            <a:r>
              <a:rPr lang="en-US" dirty="0" smtClean="0"/>
              <a:t> tiny cell parts that contain chlorophyll. Chlorophyll is a green-colored material that gives plants their color and is used in the process of photosynthesis to make food for the plant. (Only found in plant cells.)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and Plant Cell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 below shows the cell parts of an animal &amp; plant cell. You can see the parts that both have in common and the 2 more that a plant cell have.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02376"/>
              </p:ext>
            </p:extLst>
          </p:nvPr>
        </p:nvGraphicFramePr>
        <p:xfrm>
          <a:off x="5249732" y="3593465"/>
          <a:ext cx="6229285" cy="2581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9986"/>
                <a:gridCol w="1488277"/>
                <a:gridCol w="1611022"/>
              </a:tblGrid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Plant Cell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Animal Cell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Cell Membrane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Cytoplasm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Nucleus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Vacuole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Cell Wall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Chloroplast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irc_mi" descr="http://www.solpass.org/science4-5/cells/images/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" y="3550024"/>
            <a:ext cx="4862457" cy="27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cells contain a nucleus, cytoplasm, cell wall, vacuoles, chloroplasts, &amp; cell membrane.</a:t>
            </a:r>
          </a:p>
          <a:p>
            <a:r>
              <a:rPr lang="en-US" dirty="0" smtClean="0"/>
              <a:t>Plant cells tend to be rectangular in shape.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25" y="3936499"/>
            <a:ext cx="3701944" cy="217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92" y="3709831"/>
            <a:ext cx="3159161" cy="2369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5" y="3648647"/>
            <a:ext cx="3108018" cy="27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699" y="2277035"/>
            <a:ext cx="8770571" cy="365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Animal cells contain a nucleus, cytoplasm, cell membrane, and vacuoles.</a:t>
            </a:r>
          </a:p>
          <a:p>
            <a:r>
              <a:rPr lang="en-US" sz="2400" dirty="0" smtClean="0"/>
              <a:t>Animal cells tend to be spherical or at times irregular in shape.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3833831"/>
            <a:ext cx="3579682" cy="2741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9" y="4507454"/>
            <a:ext cx="4006141" cy="1891789"/>
          </a:xfrm>
          <a:prstGeom prst="rect">
            <a:avLst/>
          </a:prstGeom>
        </p:spPr>
      </p:pic>
      <p:pic>
        <p:nvPicPr>
          <p:cNvPr id="4101" name="Picture 5" descr="https://qph.is.quoracdn.net/main-qimg-175c6182218b0999c3097f696030b831?convert_to_webp=tr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08" y="4264152"/>
            <a:ext cx="3182018" cy="232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Classify:</a:t>
            </a:r>
            <a:r>
              <a:rPr lang="en-US" sz="2400" dirty="0" smtClean="0"/>
              <a:t> to put objects into groups by a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7" y="3039580"/>
            <a:ext cx="5010061" cy="355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51" y="3013037"/>
            <a:ext cx="54387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717637"/>
            <a:ext cx="8770571" cy="3651504"/>
          </a:xfrm>
        </p:spPr>
        <p:txBody>
          <a:bodyPr/>
          <a:lstStyle/>
          <a:p>
            <a:r>
              <a:rPr lang="en-US" dirty="0" smtClean="0"/>
              <a:t>Animals are classified into 2 groups</a:t>
            </a:r>
            <a:r>
              <a:rPr lang="en-US" b="1" u="sng" dirty="0" smtClean="0"/>
              <a:t>: Invertebrates </a:t>
            </a:r>
            <a:r>
              <a:rPr lang="en-US" dirty="0" smtClean="0"/>
              <a:t>&amp; </a:t>
            </a:r>
            <a:r>
              <a:rPr lang="en-US" b="1" u="sng" dirty="0" smtClean="0"/>
              <a:t>Vertebrates</a:t>
            </a:r>
          </a:p>
          <a:p>
            <a:r>
              <a:rPr lang="en-US" b="1" dirty="0" smtClean="0"/>
              <a:t>Invertebrate</a:t>
            </a:r>
            <a:r>
              <a:rPr lang="en-US" dirty="0" smtClean="0"/>
              <a:t>- animal without a backbone</a:t>
            </a:r>
          </a:p>
          <a:p>
            <a:r>
              <a:rPr lang="en-US" dirty="0" smtClean="0"/>
              <a:t>Examples of invertebrates: octopus, worms, crabs, oysters, starfish, jellyfish</a:t>
            </a:r>
          </a:p>
          <a:p>
            <a:r>
              <a:rPr lang="en-US" b="1" dirty="0" smtClean="0"/>
              <a:t>Vertebrate</a:t>
            </a:r>
            <a:r>
              <a:rPr lang="en-US" dirty="0" smtClean="0"/>
              <a:t>- an animal with a backbone</a:t>
            </a:r>
          </a:p>
          <a:p>
            <a:r>
              <a:rPr lang="en-US" dirty="0" smtClean="0"/>
              <a:t>Examples of vertebrates: fish, amphibians, reptiles, birds, and mammals. (Snakes are vertebrates!!! They have backbones!)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92" y="4558900"/>
            <a:ext cx="3888817" cy="21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298</TotalTime>
  <Words>604</Words>
  <Application>Microsoft Macintosh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Century Schoolbook</vt:lpstr>
      <vt:lpstr>Corbel</vt:lpstr>
      <vt:lpstr>Times New Roman</vt:lpstr>
      <vt:lpstr>Wingdings</vt:lpstr>
      <vt:lpstr>Feathered</vt:lpstr>
      <vt:lpstr>Science SOL 5.5   Living Systems</vt:lpstr>
      <vt:lpstr>Cells</vt:lpstr>
      <vt:lpstr>Life Processes</vt:lpstr>
      <vt:lpstr>Cell Parts &amp; Functions</vt:lpstr>
      <vt:lpstr>Animal and Plant Cell Parts</vt:lpstr>
      <vt:lpstr>Plant Cells</vt:lpstr>
      <vt:lpstr>Animal Cells</vt:lpstr>
      <vt:lpstr>Classification</vt:lpstr>
      <vt:lpstr>Animal Classification</vt:lpstr>
      <vt:lpstr>Plant Classification</vt:lpstr>
      <vt:lpstr>Plant Classification</vt:lpstr>
      <vt:lpstr>Plant Classification</vt:lpstr>
    </vt:vector>
  </TitlesOfParts>
  <Company>KGCS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SOL 5.5   Living Systems</dc:title>
  <dc:creator>Jean Scott</dc:creator>
  <cp:lastModifiedBy>Microsoft Office User</cp:lastModifiedBy>
  <cp:revision>17</cp:revision>
  <dcterms:created xsi:type="dcterms:W3CDTF">2015-11-17T17:37:20Z</dcterms:created>
  <dcterms:modified xsi:type="dcterms:W3CDTF">2020-05-14T17:53:34Z</dcterms:modified>
</cp:coreProperties>
</file>