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80" d="100"/>
          <a:sy n="80" d="100"/>
        </p:scale>
        <p:origin x="-1674" y="-240"/>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2"/>
      </p:bgRef>
    </p:bg>
    <p:spTree>
      <p:nvGrpSpPr>
        <p:cNvPr id="1" name=""/>
        <p:cNvGrpSpPr/>
        <p:nvPr/>
      </p:nvGrpSpPr>
      <p:grpSpPr>
        <a:xfrm>
          <a:off x="0" y="0"/>
          <a:ext cx="0" cy="0"/>
          <a:chOff x="0" y="0"/>
          <a:chExt cx="0" cy="0"/>
        </a:xfrm>
      </p:grpSpPr>
      <p:sp>
        <p:nvSpPr>
          <p:cNvPr id="7" name="Rectangle 6"/>
          <p:cNvSpPr/>
          <p:nvPr/>
        </p:nvSpPr>
        <p:spPr bwMode="white">
          <a:xfrm>
            <a:off x="0" y="5971032"/>
            <a:ext cx="9144000" cy="88696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a:xfrm>
            <a:off x="-9144" y="6053328"/>
            <a:ext cx="2249424" cy="71323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ectangle 10"/>
          <p:cNvSpPr/>
          <p:nvPr/>
        </p:nvSpPr>
        <p:spPr>
          <a:xfrm>
            <a:off x="2359152" y="6044184"/>
            <a:ext cx="6784848" cy="71323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Title 7"/>
          <p:cNvSpPr>
            <a:spLocks noGrp="1"/>
          </p:cNvSpPr>
          <p:nvPr>
            <p:ph type="ctrTitle"/>
          </p:nvPr>
        </p:nvSpPr>
        <p:spPr>
          <a:xfrm>
            <a:off x="2362200" y="4038600"/>
            <a:ext cx="6477000" cy="1828800"/>
          </a:xfrm>
        </p:spPr>
        <p:txBody>
          <a:bodyPr anchor="b"/>
          <a:lstStyle>
            <a:lvl1pPr>
              <a:defRPr cap="all" baseline="0"/>
            </a:lvl1pPr>
          </a:lstStyle>
          <a:p>
            <a:r>
              <a:rPr kumimoji="0" lang="en-US" smtClean="0"/>
              <a:t>Click to edit Master title style</a:t>
            </a:r>
            <a:endParaRPr kumimoji="0" lang="en-US"/>
          </a:p>
        </p:txBody>
      </p:sp>
      <p:sp>
        <p:nvSpPr>
          <p:cNvPr id="9" name="Subtitle 8"/>
          <p:cNvSpPr>
            <a:spLocks noGrp="1"/>
          </p:cNvSpPr>
          <p:nvPr>
            <p:ph type="subTitle" idx="1"/>
          </p:nvPr>
        </p:nvSpPr>
        <p:spPr>
          <a:xfrm>
            <a:off x="2362200" y="6050037"/>
            <a:ext cx="6705600" cy="685800"/>
          </a:xfrm>
        </p:spPr>
        <p:txBody>
          <a:bodyPr anchor="ctr">
            <a:normAutofit/>
          </a:bodyPr>
          <a:lstStyle>
            <a:lvl1pPr marL="0" indent="0" algn="l">
              <a:buNone/>
              <a:defRPr sz="2600">
                <a:solidFill>
                  <a:srgbClr val="FFFFFF"/>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a:xfrm>
            <a:off x="76200" y="6068699"/>
            <a:ext cx="2057400" cy="685800"/>
          </a:xfrm>
        </p:spPr>
        <p:txBody>
          <a:bodyPr>
            <a:noAutofit/>
          </a:bodyPr>
          <a:lstStyle>
            <a:lvl1pPr algn="ctr">
              <a:defRPr sz="2000">
                <a:solidFill>
                  <a:srgbClr val="FFFFFF"/>
                </a:solidFill>
              </a:defRPr>
            </a:lvl1pPr>
          </a:lstStyle>
          <a:p>
            <a:fld id="{BAA326D1-87F2-4C9D-A84D-7E6DF0466020}" type="datetimeFigureOut">
              <a:rPr lang="en-US" smtClean="0"/>
              <a:t>10/29/2015</a:t>
            </a:fld>
            <a:endParaRPr lang="en-US"/>
          </a:p>
        </p:txBody>
      </p:sp>
      <p:sp>
        <p:nvSpPr>
          <p:cNvPr id="17" name="Footer Placeholder 16"/>
          <p:cNvSpPr>
            <a:spLocks noGrp="1"/>
          </p:cNvSpPr>
          <p:nvPr>
            <p:ph type="ftr" sz="quarter" idx="11"/>
          </p:nvPr>
        </p:nvSpPr>
        <p:spPr>
          <a:xfrm>
            <a:off x="2085393" y="236538"/>
            <a:ext cx="5867400" cy="365125"/>
          </a:xfrm>
        </p:spPr>
        <p:txBody>
          <a:bodyPr/>
          <a:lstStyle>
            <a:lvl1pPr algn="r">
              <a:defRPr>
                <a:solidFill>
                  <a:schemeClr val="tx2"/>
                </a:solidFill>
              </a:defRPr>
            </a:lvl1pPr>
          </a:lstStyle>
          <a:p>
            <a:endParaRPr lang="en-US"/>
          </a:p>
        </p:txBody>
      </p:sp>
      <p:sp>
        <p:nvSpPr>
          <p:cNvPr id="29" name="Slide Number Placeholder 28"/>
          <p:cNvSpPr>
            <a:spLocks noGrp="1"/>
          </p:cNvSpPr>
          <p:nvPr>
            <p:ph type="sldNum" sz="quarter" idx="12"/>
          </p:nvPr>
        </p:nvSpPr>
        <p:spPr>
          <a:xfrm>
            <a:off x="8001000" y="228600"/>
            <a:ext cx="838200" cy="381000"/>
          </a:xfrm>
        </p:spPr>
        <p:txBody>
          <a:bodyPr/>
          <a:lstStyle>
            <a:lvl1pPr>
              <a:defRPr>
                <a:solidFill>
                  <a:schemeClr val="tx2"/>
                </a:solidFill>
              </a:defRPr>
            </a:lvl1pPr>
          </a:lstStyle>
          <a:p>
            <a:fld id="{D3E65AA1-B92E-4A63-810D-A62914B38A3D}" type="slidenum">
              <a:rPr lang="en-US" smtClean="0"/>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BAA326D1-87F2-4C9D-A84D-7E6DF0466020}" type="datetimeFigureOut">
              <a:rPr lang="en-US" smtClean="0"/>
              <a:t>10/29/2015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3E65AA1-B92E-4A63-810D-A62914B38A3D}"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bg>
      <p:bgRef idx="1001">
        <a:schemeClr val="bg1"/>
      </p:bgRef>
    </p:bg>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53200" y="609600"/>
            <a:ext cx="2057400" cy="5516563"/>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609600"/>
            <a:ext cx="5562600" cy="5516564"/>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a:xfrm>
            <a:off x="6553200" y="6248402"/>
            <a:ext cx="2209800" cy="365125"/>
          </a:xfrm>
        </p:spPr>
        <p:txBody>
          <a:bodyPr/>
          <a:lstStyle/>
          <a:p>
            <a:fld id="{BAA326D1-87F2-4C9D-A84D-7E6DF0466020}" type="datetimeFigureOut">
              <a:rPr lang="en-US" smtClean="0"/>
              <a:t>10/29/2015</a:t>
            </a:fld>
            <a:endParaRPr lang="en-US"/>
          </a:p>
        </p:txBody>
      </p:sp>
      <p:sp>
        <p:nvSpPr>
          <p:cNvPr id="5" name="Footer Placeholder 4"/>
          <p:cNvSpPr>
            <a:spLocks noGrp="1"/>
          </p:cNvSpPr>
          <p:nvPr>
            <p:ph type="ftr" sz="quarter" idx="11"/>
          </p:nvPr>
        </p:nvSpPr>
        <p:spPr>
          <a:xfrm>
            <a:off x="457201" y="6248207"/>
            <a:ext cx="5573483" cy="365125"/>
          </a:xfrm>
        </p:spPr>
        <p:txBody>
          <a:bodyPr/>
          <a:lstStyle/>
          <a:p>
            <a:endParaRPr lang="en-US"/>
          </a:p>
        </p:txBody>
      </p:sp>
      <p:sp>
        <p:nvSpPr>
          <p:cNvPr id="7" name="Rectangle 6"/>
          <p:cNvSpPr/>
          <p:nvPr/>
        </p:nvSpPr>
        <p:spPr bwMode="white">
          <a:xfrm>
            <a:off x="6096318" y="0"/>
            <a:ext cx="320040" cy="6858000"/>
          </a:xfrm>
          <a:prstGeom prst="rect">
            <a:avLst/>
          </a:prstGeom>
          <a:solidFill>
            <a:srgbClr val="FFFFFF"/>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8" name="Rectangle 7"/>
          <p:cNvSpPr/>
          <p:nvPr/>
        </p:nvSpPr>
        <p:spPr>
          <a:xfrm>
            <a:off x="6142038" y="609600"/>
            <a:ext cx="228600" cy="6248400"/>
          </a:xfrm>
          <a:prstGeom prst="rect">
            <a:avLst/>
          </a:prstGeom>
          <a:solidFill>
            <a:schemeClr val="accent1"/>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9" name="Rectangle 8"/>
          <p:cNvSpPr/>
          <p:nvPr/>
        </p:nvSpPr>
        <p:spPr>
          <a:xfrm>
            <a:off x="6142038" y="0"/>
            <a:ext cx="228600" cy="533400"/>
          </a:xfrm>
          <a:prstGeom prst="rect">
            <a:avLst/>
          </a:prstGeom>
          <a:solidFill>
            <a:schemeClr val="accent2"/>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6" name="Slide Number Placeholder 5"/>
          <p:cNvSpPr>
            <a:spLocks noGrp="1"/>
          </p:cNvSpPr>
          <p:nvPr>
            <p:ph type="sldNum" sz="quarter" idx="12"/>
          </p:nvPr>
        </p:nvSpPr>
        <p:spPr>
          <a:xfrm rot="5400000">
            <a:off x="5989638" y="144462"/>
            <a:ext cx="533400" cy="244476"/>
          </a:xfrm>
        </p:spPr>
        <p:txBody>
          <a:bodyPr/>
          <a:lstStyle/>
          <a:p>
            <a:fld id="{D3E65AA1-B92E-4A63-810D-A62914B38A3D}" type="slidenum">
              <a:rPr lang="en-US" smtClean="0"/>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12648" y="228600"/>
            <a:ext cx="8153400" cy="990600"/>
          </a:xfrm>
        </p:spPr>
        <p:txBody>
          <a:bodyPr/>
          <a:lstStyle/>
          <a:p>
            <a:r>
              <a:rPr kumimoji="0" lang="en-US" smtClean="0"/>
              <a:t>Click to edit Master title style</a:t>
            </a:r>
            <a:endParaRPr kumimoji="0" lang="en-US"/>
          </a:p>
        </p:txBody>
      </p:sp>
      <p:sp>
        <p:nvSpPr>
          <p:cNvPr id="4" name="Date Placeholder 3"/>
          <p:cNvSpPr>
            <a:spLocks noGrp="1"/>
          </p:cNvSpPr>
          <p:nvPr>
            <p:ph type="dt" sz="half" idx="10"/>
          </p:nvPr>
        </p:nvSpPr>
        <p:spPr/>
        <p:txBody>
          <a:bodyPr/>
          <a:lstStyle/>
          <a:p>
            <a:fld id="{BAA326D1-87F2-4C9D-A84D-7E6DF0466020}" type="datetimeFigureOut">
              <a:rPr lang="en-US" smtClean="0"/>
              <a:t>10/29/2015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lvl1pPr>
              <a:defRPr>
                <a:solidFill>
                  <a:srgbClr val="FFFFFF"/>
                </a:solidFill>
              </a:defRPr>
            </a:lvl1pPr>
          </a:lstStyle>
          <a:p>
            <a:fld id="{D3E65AA1-B92E-4A63-810D-A62914B38A3D}" type="slidenum">
              <a:rPr lang="en-US" smtClean="0"/>
              <a:t>‹#›</a:t>
            </a:fld>
            <a:endParaRPr lang="en-US"/>
          </a:p>
        </p:txBody>
      </p:sp>
      <p:sp>
        <p:nvSpPr>
          <p:cNvPr id="8" name="Content Placeholder 7"/>
          <p:cNvSpPr>
            <a:spLocks noGrp="1"/>
          </p:cNvSpPr>
          <p:nvPr>
            <p:ph sz="quarter" idx="1"/>
          </p:nvPr>
        </p:nvSpPr>
        <p:spPr>
          <a:xfrm>
            <a:off x="612648" y="1600200"/>
            <a:ext cx="8153400" cy="44958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3">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371600" y="2743200"/>
            <a:ext cx="7123113" cy="1673225"/>
          </a:xfrm>
        </p:spPr>
        <p:txBody>
          <a:bodyPr anchor="t"/>
          <a:lstStyle>
            <a:lvl1pPr marL="0" indent="0">
              <a:buNone/>
              <a:defRPr sz="280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7" name="Rectangle 6"/>
          <p:cNvSpPr/>
          <p:nvPr/>
        </p:nvSpPr>
        <p:spPr bwMode="white">
          <a:xfrm>
            <a:off x="0" y="1524000"/>
            <a:ext cx="9144000" cy="114300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Rectangle 7"/>
          <p:cNvSpPr/>
          <p:nvPr/>
        </p:nvSpPr>
        <p:spPr>
          <a:xfrm>
            <a:off x="0" y="1600200"/>
            <a:ext cx="1295400" cy="990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1371600" y="1600200"/>
            <a:ext cx="7772400" cy="990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1371600" y="1600200"/>
            <a:ext cx="7620000" cy="990600"/>
          </a:xfrm>
        </p:spPr>
        <p:txBody>
          <a:bodyPr/>
          <a:lstStyle>
            <a:lvl1pPr algn="l">
              <a:buNone/>
              <a:defRPr sz="4400" b="0" cap="none">
                <a:solidFill>
                  <a:srgbClr val="FFFFFF"/>
                </a:solidFill>
              </a:defRPr>
            </a:lvl1pPr>
          </a:lstStyle>
          <a:p>
            <a:r>
              <a:rPr kumimoji="0" lang="en-US" smtClean="0"/>
              <a:t>Click to edit Master title style</a:t>
            </a:r>
            <a:endParaRPr kumimoji="0" lang="en-US"/>
          </a:p>
        </p:txBody>
      </p:sp>
      <p:sp>
        <p:nvSpPr>
          <p:cNvPr id="12" name="Date Placeholder 11"/>
          <p:cNvSpPr>
            <a:spLocks noGrp="1"/>
          </p:cNvSpPr>
          <p:nvPr>
            <p:ph type="dt" sz="half" idx="10"/>
          </p:nvPr>
        </p:nvSpPr>
        <p:spPr/>
        <p:txBody>
          <a:bodyPr/>
          <a:lstStyle/>
          <a:p>
            <a:fld id="{BAA326D1-87F2-4C9D-A84D-7E6DF0466020}" type="datetimeFigureOut">
              <a:rPr lang="en-US" smtClean="0"/>
              <a:t>10/29/2015</a:t>
            </a:fld>
            <a:endParaRPr lang="en-US"/>
          </a:p>
        </p:txBody>
      </p:sp>
      <p:sp>
        <p:nvSpPr>
          <p:cNvPr id="13" name="Slide Number Placeholder 12"/>
          <p:cNvSpPr>
            <a:spLocks noGrp="1"/>
          </p:cNvSpPr>
          <p:nvPr>
            <p:ph type="sldNum" sz="quarter" idx="11"/>
          </p:nvPr>
        </p:nvSpPr>
        <p:spPr>
          <a:xfrm>
            <a:off x="0" y="1752600"/>
            <a:ext cx="1295400" cy="701676"/>
          </a:xfrm>
        </p:spPr>
        <p:txBody>
          <a:bodyPr>
            <a:noAutofit/>
          </a:bodyPr>
          <a:lstStyle>
            <a:lvl1pPr>
              <a:defRPr sz="2400">
                <a:solidFill>
                  <a:srgbClr val="FFFFFF"/>
                </a:solidFill>
              </a:defRPr>
            </a:lvl1pPr>
          </a:lstStyle>
          <a:p>
            <a:fld id="{D3E65AA1-B92E-4A63-810D-A62914B38A3D}" type="slidenum">
              <a:rPr lang="en-US" smtClean="0"/>
              <a:t>‹#›</a:t>
            </a:fld>
            <a:endParaRPr lang="en-US"/>
          </a:p>
        </p:txBody>
      </p:sp>
      <p:sp>
        <p:nvSpPr>
          <p:cNvPr id="14" name="Footer Placeholder 13"/>
          <p:cNvSpPr>
            <a:spLocks noGrp="1"/>
          </p:cNvSpPr>
          <p:nvPr>
            <p:ph type="ftr" sz="quarter" idx="12"/>
          </p:nvPr>
        </p:nvSpPr>
        <p:spPr/>
        <p:txBody>
          <a:bodyPr/>
          <a:lstStyle/>
          <a:p>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9" name="Content Placeholder 8"/>
          <p:cNvSpPr>
            <a:spLocks noGrp="1"/>
          </p:cNvSpPr>
          <p:nvPr>
            <p:ph sz="quarter" idx="1"/>
          </p:nvPr>
        </p:nvSpPr>
        <p:spPr>
          <a:xfrm>
            <a:off x="609600" y="1589567"/>
            <a:ext cx="38862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1" name="Content Placeholder 10"/>
          <p:cNvSpPr>
            <a:spLocks noGrp="1"/>
          </p:cNvSpPr>
          <p:nvPr>
            <p:ph sz="quarter" idx="2"/>
          </p:nvPr>
        </p:nvSpPr>
        <p:spPr>
          <a:xfrm>
            <a:off x="4844901" y="1589567"/>
            <a:ext cx="38862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8" name="Date Placeholder 7"/>
          <p:cNvSpPr>
            <a:spLocks noGrp="1"/>
          </p:cNvSpPr>
          <p:nvPr>
            <p:ph type="dt" sz="half" idx="15"/>
          </p:nvPr>
        </p:nvSpPr>
        <p:spPr/>
        <p:txBody>
          <a:bodyPr rtlCol="0"/>
          <a:lstStyle/>
          <a:p>
            <a:fld id="{BAA326D1-87F2-4C9D-A84D-7E6DF0466020}" type="datetimeFigureOut">
              <a:rPr lang="en-US" smtClean="0"/>
              <a:t>10/29/2015</a:t>
            </a:fld>
            <a:endParaRPr lang="en-US"/>
          </a:p>
        </p:txBody>
      </p:sp>
      <p:sp>
        <p:nvSpPr>
          <p:cNvPr id="10" name="Slide Number Placeholder 9"/>
          <p:cNvSpPr>
            <a:spLocks noGrp="1"/>
          </p:cNvSpPr>
          <p:nvPr>
            <p:ph type="sldNum" sz="quarter" idx="16"/>
          </p:nvPr>
        </p:nvSpPr>
        <p:spPr/>
        <p:txBody>
          <a:bodyPr rtlCol="0"/>
          <a:lstStyle/>
          <a:p>
            <a:fld id="{D3E65AA1-B92E-4A63-810D-A62914B38A3D}" type="slidenum">
              <a:rPr lang="en-US" smtClean="0"/>
              <a:t>‹#›</a:t>
            </a:fld>
            <a:endParaRPr lang="en-US"/>
          </a:p>
        </p:txBody>
      </p:sp>
      <p:sp>
        <p:nvSpPr>
          <p:cNvPr id="12" name="Footer Placeholder 11"/>
          <p:cNvSpPr>
            <a:spLocks noGrp="1"/>
          </p:cNvSpPr>
          <p:nvPr>
            <p:ph type="ftr" sz="quarter" idx="17"/>
          </p:nvPr>
        </p:nvSpPr>
        <p:spPr/>
        <p:txBody>
          <a:bodyPr rtlCol="0"/>
          <a:lstStyle/>
          <a:p>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33400" y="273050"/>
            <a:ext cx="8153400" cy="869950"/>
          </a:xfrm>
        </p:spPr>
        <p:txBody>
          <a:bodyPr anchor="ctr"/>
          <a:lstStyle>
            <a:lvl1pPr>
              <a:defRPr/>
            </a:lvl1pPr>
          </a:lstStyle>
          <a:p>
            <a:r>
              <a:rPr kumimoji="0" lang="en-US" smtClean="0"/>
              <a:t>Click to edit Master title style</a:t>
            </a:r>
            <a:endParaRPr kumimoji="0" lang="en-US"/>
          </a:p>
        </p:txBody>
      </p:sp>
      <p:sp>
        <p:nvSpPr>
          <p:cNvPr id="11" name="Content Placeholder 10"/>
          <p:cNvSpPr>
            <a:spLocks noGrp="1"/>
          </p:cNvSpPr>
          <p:nvPr>
            <p:ph sz="quarter" idx="2"/>
          </p:nvPr>
        </p:nvSpPr>
        <p:spPr>
          <a:xfrm>
            <a:off x="609600" y="2438400"/>
            <a:ext cx="3886200" cy="35814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quarter" idx="4"/>
          </p:nvPr>
        </p:nvSpPr>
        <p:spPr>
          <a:xfrm>
            <a:off x="4800600" y="2438400"/>
            <a:ext cx="3886200" cy="35814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0" name="Date Placeholder 9"/>
          <p:cNvSpPr>
            <a:spLocks noGrp="1"/>
          </p:cNvSpPr>
          <p:nvPr>
            <p:ph type="dt" sz="half" idx="15"/>
          </p:nvPr>
        </p:nvSpPr>
        <p:spPr/>
        <p:txBody>
          <a:bodyPr rtlCol="0"/>
          <a:lstStyle/>
          <a:p>
            <a:fld id="{BAA326D1-87F2-4C9D-A84D-7E6DF0466020}" type="datetimeFigureOut">
              <a:rPr lang="en-US" smtClean="0"/>
              <a:t>10/29/2015</a:t>
            </a:fld>
            <a:endParaRPr lang="en-US"/>
          </a:p>
        </p:txBody>
      </p:sp>
      <p:sp>
        <p:nvSpPr>
          <p:cNvPr id="12" name="Slide Number Placeholder 11"/>
          <p:cNvSpPr>
            <a:spLocks noGrp="1"/>
          </p:cNvSpPr>
          <p:nvPr>
            <p:ph type="sldNum" sz="quarter" idx="16"/>
          </p:nvPr>
        </p:nvSpPr>
        <p:spPr/>
        <p:txBody>
          <a:bodyPr rtlCol="0"/>
          <a:lstStyle/>
          <a:p>
            <a:fld id="{D3E65AA1-B92E-4A63-810D-A62914B38A3D}" type="slidenum">
              <a:rPr lang="en-US" smtClean="0"/>
              <a:t>‹#›</a:t>
            </a:fld>
            <a:endParaRPr lang="en-US"/>
          </a:p>
        </p:txBody>
      </p:sp>
      <p:sp>
        <p:nvSpPr>
          <p:cNvPr id="14" name="Footer Placeholder 13"/>
          <p:cNvSpPr>
            <a:spLocks noGrp="1"/>
          </p:cNvSpPr>
          <p:nvPr>
            <p:ph type="ftr" sz="quarter" idx="17"/>
          </p:nvPr>
        </p:nvSpPr>
        <p:spPr/>
        <p:txBody>
          <a:bodyPr rtlCol="0"/>
          <a:lstStyle/>
          <a:p>
            <a:endParaRPr lang="en-US"/>
          </a:p>
        </p:txBody>
      </p:sp>
      <p:sp>
        <p:nvSpPr>
          <p:cNvPr id="16" name="Text Placeholder 15"/>
          <p:cNvSpPr>
            <a:spLocks noGrp="1"/>
          </p:cNvSpPr>
          <p:nvPr>
            <p:ph type="body" sz="quarter" idx="1"/>
          </p:nvPr>
        </p:nvSpPr>
        <p:spPr>
          <a:xfrm>
            <a:off x="609600" y="1752600"/>
            <a:ext cx="3886200" cy="640080"/>
          </a:xfrm>
          <a:solidFill>
            <a:schemeClr val="accent2"/>
          </a:solidFill>
        </p:spPr>
        <p:txBody>
          <a:bodyPr rtlCol="0" anchor="ctr"/>
          <a:lstStyle>
            <a:lvl1pPr marL="0" indent="0">
              <a:buFontTx/>
              <a:buNone/>
              <a:defRPr sz="2000" b="1">
                <a:solidFill>
                  <a:srgbClr val="FFFFFF"/>
                </a:solidFill>
              </a:defRPr>
            </a:lvl1pPr>
          </a:lstStyle>
          <a:p>
            <a:pPr lvl="0" eaLnBrk="1" latinLnBrk="0" hangingPunct="1"/>
            <a:r>
              <a:rPr kumimoji="0" lang="en-US" smtClean="0"/>
              <a:t>Click to edit Master text styles</a:t>
            </a:r>
          </a:p>
        </p:txBody>
      </p:sp>
      <p:sp>
        <p:nvSpPr>
          <p:cNvPr id="15" name="Text Placeholder 14"/>
          <p:cNvSpPr>
            <a:spLocks noGrp="1"/>
          </p:cNvSpPr>
          <p:nvPr>
            <p:ph type="body" sz="quarter" idx="3"/>
          </p:nvPr>
        </p:nvSpPr>
        <p:spPr>
          <a:xfrm>
            <a:off x="4800600" y="1752600"/>
            <a:ext cx="3886200" cy="640080"/>
          </a:xfrm>
          <a:solidFill>
            <a:schemeClr val="accent4"/>
          </a:solidFill>
        </p:spPr>
        <p:txBody>
          <a:bodyPr rtlCol="0" anchor="ctr"/>
          <a:lstStyle>
            <a:lvl1pPr marL="0" indent="0">
              <a:buFontTx/>
              <a:buNone/>
              <a:defRPr sz="2000" b="1">
                <a:solidFill>
                  <a:srgbClr val="FFFFFF"/>
                </a:solidFill>
              </a:defRPr>
            </a:lvl1pPr>
          </a:lstStyle>
          <a:p>
            <a:pPr lvl="0" eaLnBrk="1" latinLnBrk="0" hangingPunct="1"/>
            <a:r>
              <a:rPr kumimoji="0" lang="en-US" smtClean="0"/>
              <a:t>Click to edit Master text styles</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BAA326D1-87F2-4C9D-A84D-7E6DF0466020}" type="datetimeFigureOut">
              <a:rPr lang="en-US" smtClean="0"/>
              <a:t>10/29/2015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lvl1pPr>
              <a:defRPr>
                <a:solidFill>
                  <a:srgbClr val="FFFFFF"/>
                </a:solidFill>
              </a:defRPr>
            </a:lvl1pPr>
          </a:lstStyle>
          <a:p>
            <a:fld id="{D3E65AA1-B92E-4A63-810D-A62914B38A3D}"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AA326D1-87F2-4C9D-A84D-7E6DF0466020}" type="datetimeFigureOut">
              <a:rPr lang="en-US" smtClean="0"/>
              <a:t>10/29/2015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a:xfrm>
            <a:off x="0" y="6248400"/>
            <a:ext cx="533400" cy="381000"/>
          </a:xfrm>
        </p:spPr>
        <p:txBody>
          <a:bodyPr/>
          <a:lstStyle>
            <a:lvl1pPr>
              <a:defRPr>
                <a:solidFill>
                  <a:schemeClr val="tx2"/>
                </a:solidFill>
              </a:defRPr>
            </a:lvl1pPr>
          </a:lstStyle>
          <a:p>
            <a:fld id="{D3E65AA1-B92E-4A63-810D-A62914B38A3D}"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3050"/>
            <a:ext cx="8077200" cy="869950"/>
          </a:xfrm>
        </p:spPr>
        <p:txBody>
          <a:bodyPr anchor="ctr"/>
          <a:lstStyle>
            <a:lvl1pPr algn="l">
              <a:buNone/>
              <a:defRPr sz="4400" b="0"/>
            </a:lvl1pPr>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p>
            <a:fld id="{BAA326D1-87F2-4C9D-A84D-7E6DF0466020}" type="datetimeFigureOut">
              <a:rPr lang="en-US" smtClean="0"/>
              <a:t>10/29/2015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lvl1pPr>
              <a:defRPr>
                <a:solidFill>
                  <a:srgbClr val="FFFFFF"/>
                </a:solidFill>
              </a:defRPr>
            </a:lvl1pPr>
          </a:lstStyle>
          <a:p>
            <a:fld id="{D3E65AA1-B92E-4A63-810D-A62914B38A3D}" type="slidenum">
              <a:rPr lang="en-US" smtClean="0"/>
              <a:t>‹#›</a:t>
            </a:fld>
            <a:endParaRPr lang="en-US"/>
          </a:p>
        </p:txBody>
      </p:sp>
      <p:sp>
        <p:nvSpPr>
          <p:cNvPr id="3" name="Text Placeholder 2"/>
          <p:cNvSpPr>
            <a:spLocks noGrp="1"/>
          </p:cNvSpPr>
          <p:nvPr>
            <p:ph type="body" idx="2"/>
          </p:nvPr>
        </p:nvSpPr>
        <p:spPr>
          <a:xfrm>
            <a:off x="609600" y="1752600"/>
            <a:ext cx="1600200" cy="4343400"/>
          </a:xfrm>
          <a:ln w="50800" cap="sq" cmpd="dbl" algn="ctr">
            <a:solidFill>
              <a:schemeClr val="accent2"/>
            </a:solidFill>
            <a:prstDash val="solid"/>
            <a:miter lim="800000"/>
          </a:ln>
          <a:effectLst/>
        </p:spPr>
        <p:style>
          <a:lnRef idx="3">
            <a:schemeClr val="lt1"/>
          </a:lnRef>
          <a:fillRef idx="1">
            <a:schemeClr val="accent2"/>
          </a:fillRef>
          <a:effectRef idx="1">
            <a:schemeClr val="accent2"/>
          </a:effectRef>
          <a:fontRef idx="minor">
            <a:schemeClr val="lt1"/>
          </a:fontRef>
        </p:style>
        <p:txBody>
          <a:bodyPr lIns="137160" tIns="182880" rIns="137160" bIns="91440"/>
          <a:lstStyle>
            <a:lvl1pPr marL="0" indent="0">
              <a:spcAft>
                <a:spcPts val="1000"/>
              </a:spcAft>
              <a:buNone/>
              <a:defRPr sz="18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9" name="Content Placeholder 8"/>
          <p:cNvSpPr>
            <a:spLocks noGrp="1"/>
          </p:cNvSpPr>
          <p:nvPr>
            <p:ph sz="quarter" idx="1"/>
          </p:nvPr>
        </p:nvSpPr>
        <p:spPr>
          <a:xfrm>
            <a:off x="2362200" y="1752600"/>
            <a:ext cx="6400800" cy="44196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3">
        <a:schemeClr val="bg2"/>
      </p:bgRef>
    </p:bg>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600200" y="5486400"/>
            <a:ext cx="7315200" cy="685800"/>
          </a:xfrm>
        </p:spPr>
        <p:txBody>
          <a:bodyPr/>
          <a:lstStyle>
            <a:lvl1pPr marL="0" indent="0">
              <a:buFontTx/>
              <a:buNone/>
              <a:defRPr sz="17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en-US" smtClean="0"/>
              <a:t>Click to edit Master text styles</a:t>
            </a:r>
          </a:p>
        </p:txBody>
      </p:sp>
      <p:sp>
        <p:nvSpPr>
          <p:cNvPr id="8" name="Rectangle 7"/>
          <p:cNvSpPr/>
          <p:nvPr/>
        </p:nvSpPr>
        <p:spPr bwMode="white">
          <a:xfrm>
            <a:off x="-9144" y="4572000"/>
            <a:ext cx="9144000" cy="88696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9144" y="4663440"/>
            <a:ext cx="1463040" cy="71323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a:xfrm>
            <a:off x="1545336" y="4654296"/>
            <a:ext cx="7598664" cy="71323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1600200" y="4648200"/>
            <a:ext cx="7315200" cy="685800"/>
          </a:xfrm>
        </p:spPr>
        <p:txBody>
          <a:bodyPr anchor="ctr"/>
          <a:lstStyle>
            <a:lvl1pPr algn="l">
              <a:buNone/>
              <a:defRPr sz="2800" b="0">
                <a:solidFill>
                  <a:srgbClr val="FFFFFF"/>
                </a:solidFill>
              </a:defRPr>
            </a:lvl1pPr>
          </a:lstStyle>
          <a:p>
            <a:r>
              <a:rPr kumimoji="0" lang="en-US" smtClean="0"/>
              <a:t>Click to edit Master title style</a:t>
            </a:r>
            <a:endParaRPr kumimoji="0" lang="en-US"/>
          </a:p>
        </p:txBody>
      </p:sp>
      <p:sp>
        <p:nvSpPr>
          <p:cNvPr id="11" name="Rectangle 10"/>
          <p:cNvSpPr/>
          <p:nvPr/>
        </p:nvSpPr>
        <p:spPr bwMode="white">
          <a:xfrm>
            <a:off x="1447800" y="0"/>
            <a:ext cx="100584" cy="6867144"/>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Date Placeholder 11"/>
          <p:cNvSpPr>
            <a:spLocks noGrp="1"/>
          </p:cNvSpPr>
          <p:nvPr>
            <p:ph type="dt" sz="half" idx="10"/>
          </p:nvPr>
        </p:nvSpPr>
        <p:spPr>
          <a:xfrm>
            <a:off x="6248400" y="6248400"/>
            <a:ext cx="2667000" cy="365125"/>
          </a:xfrm>
        </p:spPr>
        <p:txBody>
          <a:bodyPr rtlCol="0"/>
          <a:lstStyle/>
          <a:p>
            <a:fld id="{BAA326D1-87F2-4C9D-A84D-7E6DF0466020}" type="datetimeFigureOut">
              <a:rPr lang="en-US" smtClean="0"/>
              <a:t>10/29/2015</a:t>
            </a:fld>
            <a:endParaRPr lang="en-US"/>
          </a:p>
        </p:txBody>
      </p:sp>
      <p:sp>
        <p:nvSpPr>
          <p:cNvPr id="13" name="Slide Number Placeholder 12"/>
          <p:cNvSpPr>
            <a:spLocks noGrp="1"/>
          </p:cNvSpPr>
          <p:nvPr>
            <p:ph type="sldNum" sz="quarter" idx="11"/>
          </p:nvPr>
        </p:nvSpPr>
        <p:spPr>
          <a:xfrm>
            <a:off x="0" y="4667249"/>
            <a:ext cx="1447800" cy="663578"/>
          </a:xfrm>
        </p:spPr>
        <p:txBody>
          <a:bodyPr rtlCol="0"/>
          <a:lstStyle>
            <a:lvl1pPr>
              <a:defRPr sz="2800"/>
            </a:lvl1pPr>
          </a:lstStyle>
          <a:p>
            <a:fld id="{D3E65AA1-B92E-4A63-810D-A62914B38A3D}" type="slidenum">
              <a:rPr lang="en-US" smtClean="0"/>
              <a:t>‹#›</a:t>
            </a:fld>
            <a:endParaRPr lang="en-US"/>
          </a:p>
        </p:txBody>
      </p:sp>
      <p:sp>
        <p:nvSpPr>
          <p:cNvPr id="14" name="Footer Placeholder 13"/>
          <p:cNvSpPr>
            <a:spLocks noGrp="1"/>
          </p:cNvSpPr>
          <p:nvPr>
            <p:ph type="ftr" sz="quarter" idx="12"/>
          </p:nvPr>
        </p:nvSpPr>
        <p:spPr>
          <a:xfrm>
            <a:off x="1600200" y="6248206"/>
            <a:ext cx="4572000" cy="365125"/>
          </a:xfrm>
        </p:spPr>
        <p:txBody>
          <a:bodyPr rtlCol="0"/>
          <a:lstStyle/>
          <a:p>
            <a:endParaRPr lang="en-US"/>
          </a:p>
        </p:txBody>
      </p:sp>
      <p:sp>
        <p:nvSpPr>
          <p:cNvPr id="3" name="Picture Placeholder 2"/>
          <p:cNvSpPr>
            <a:spLocks noGrp="1"/>
          </p:cNvSpPr>
          <p:nvPr>
            <p:ph type="pic" idx="1"/>
          </p:nvPr>
        </p:nvSpPr>
        <p:spPr>
          <a:xfrm>
            <a:off x="1560576" y="0"/>
            <a:ext cx="7583424" cy="4568952"/>
          </a:xfrm>
          <a:solidFill>
            <a:schemeClr val="accent1">
              <a:tint val="40000"/>
            </a:schemeClr>
          </a:solidFill>
          <a:ln>
            <a:noFill/>
          </a:ln>
        </p:spPr>
        <p:txBody>
          <a:bodyPr/>
          <a:lstStyle>
            <a:lvl1pPr marL="0" indent="0">
              <a:buNone/>
              <a:defRPr sz="3200"/>
            </a:lvl1pPr>
          </a:lstStyle>
          <a:p>
            <a:r>
              <a:rPr kumimoji="0" lang="en-US" smtClean="0"/>
              <a:t>Click icon to add picture</a:t>
            </a:r>
            <a:endParaRPr kumimoji="0" lang="en-US" dirty="0"/>
          </a:p>
        </p:txBody>
      </p:sp>
    </p:spTree>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609600" y="228600"/>
            <a:ext cx="8153400" cy="990600"/>
          </a:xfrm>
          <a:prstGeom prst="rect">
            <a:avLst/>
          </a:prstGeom>
        </p:spPr>
        <p:txBody>
          <a:bodyPr vert="horz" anchor="ctr">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612648" y="1600200"/>
            <a:ext cx="8153400" cy="452628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6096000" y="6248400"/>
            <a:ext cx="2667000" cy="365125"/>
          </a:xfrm>
          <a:prstGeom prst="rect">
            <a:avLst/>
          </a:prstGeom>
        </p:spPr>
        <p:txBody>
          <a:bodyPr vert="horz" anchor="ctr" anchorCtr="0"/>
          <a:lstStyle>
            <a:lvl1pPr algn="l" eaLnBrk="1" latinLnBrk="0" hangingPunct="1">
              <a:defRPr kumimoji="0" sz="1400">
                <a:solidFill>
                  <a:schemeClr val="tx2"/>
                </a:solidFill>
              </a:defRPr>
            </a:lvl1pPr>
          </a:lstStyle>
          <a:p>
            <a:fld id="{BAA326D1-87F2-4C9D-A84D-7E6DF0466020}" type="datetimeFigureOut">
              <a:rPr lang="en-US" smtClean="0"/>
              <a:t>10/29/2015</a:t>
            </a:fld>
            <a:endParaRPr lang="en-US"/>
          </a:p>
        </p:txBody>
      </p:sp>
      <p:sp>
        <p:nvSpPr>
          <p:cNvPr id="3" name="Footer Placeholder 2"/>
          <p:cNvSpPr>
            <a:spLocks noGrp="1"/>
          </p:cNvSpPr>
          <p:nvPr>
            <p:ph type="ftr" sz="quarter" idx="3"/>
          </p:nvPr>
        </p:nvSpPr>
        <p:spPr>
          <a:xfrm>
            <a:off x="609600" y="6248206"/>
            <a:ext cx="5421083" cy="365125"/>
          </a:xfrm>
          <a:prstGeom prst="rect">
            <a:avLst/>
          </a:prstGeom>
        </p:spPr>
        <p:txBody>
          <a:bodyPr vert="horz" anchor="ctr"/>
          <a:lstStyle>
            <a:lvl1pPr algn="r" eaLnBrk="1" latinLnBrk="0" hangingPunct="1">
              <a:defRPr kumimoji="0" sz="1400">
                <a:solidFill>
                  <a:schemeClr val="tx2"/>
                </a:solidFill>
              </a:defRPr>
            </a:lvl1pPr>
          </a:lstStyle>
          <a:p>
            <a:endParaRPr lang="en-US"/>
          </a:p>
        </p:txBody>
      </p:sp>
      <p:sp>
        <p:nvSpPr>
          <p:cNvPr id="7" name="Rectangle 6"/>
          <p:cNvSpPr/>
          <p:nvPr/>
        </p:nvSpPr>
        <p:spPr bwMode="white">
          <a:xfrm>
            <a:off x="0" y="1234440"/>
            <a:ext cx="9144000" cy="32004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Rectangle 7"/>
          <p:cNvSpPr/>
          <p:nvPr/>
        </p:nvSpPr>
        <p:spPr>
          <a:xfrm>
            <a:off x="0" y="1280160"/>
            <a:ext cx="533400" cy="228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590550" y="1280160"/>
            <a:ext cx="8553450" cy="228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3" name="Slide Number Placeholder 22"/>
          <p:cNvSpPr>
            <a:spLocks noGrp="1"/>
          </p:cNvSpPr>
          <p:nvPr>
            <p:ph type="sldNum" sz="quarter" idx="4"/>
          </p:nvPr>
        </p:nvSpPr>
        <p:spPr>
          <a:xfrm>
            <a:off x="0" y="1272222"/>
            <a:ext cx="533400" cy="244476"/>
          </a:xfrm>
          <a:prstGeom prst="rect">
            <a:avLst/>
          </a:prstGeom>
        </p:spPr>
        <p:txBody>
          <a:bodyPr vert="horz" anchor="ctr" anchorCtr="0">
            <a:normAutofit/>
          </a:bodyPr>
          <a:lstStyle>
            <a:lvl1pPr algn="ctr" eaLnBrk="1" latinLnBrk="0" hangingPunct="1">
              <a:defRPr kumimoji="0" sz="1400" b="1">
                <a:solidFill>
                  <a:srgbClr val="FFFFFF"/>
                </a:solidFill>
              </a:defRPr>
            </a:lvl1pPr>
          </a:lstStyle>
          <a:p>
            <a:fld id="{D3E65AA1-B92E-4A63-810D-A62914B38A3D}"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4400" kern="1200">
          <a:solidFill>
            <a:schemeClr val="tx2"/>
          </a:solidFill>
          <a:latin typeface="+mj-lt"/>
          <a:ea typeface="+mj-ea"/>
          <a:cs typeface="+mj-cs"/>
        </a:defRPr>
      </a:lvl1pPr>
    </p:titleStyle>
    <p:bodyStyle>
      <a:lvl1pPr marL="320040" indent="-320040" algn="l" rtl="0" eaLnBrk="1" latinLnBrk="0" hangingPunct="1">
        <a:spcBef>
          <a:spcPts val="700"/>
        </a:spcBef>
        <a:buClr>
          <a:schemeClr val="accent2"/>
        </a:buClr>
        <a:buSzPct val="60000"/>
        <a:buFont typeface="Wingdings"/>
        <a:buChar char=""/>
        <a:defRPr kumimoji="0" sz="2900" kern="1200">
          <a:solidFill>
            <a:schemeClr val="tx1"/>
          </a:solidFill>
          <a:latin typeface="+mn-lt"/>
          <a:ea typeface="+mn-ea"/>
          <a:cs typeface="+mn-cs"/>
        </a:defRPr>
      </a:lvl1pPr>
      <a:lvl2pPr marL="640080" indent="-274320" algn="l" rtl="0" eaLnBrk="1" latinLnBrk="0" hangingPunct="1">
        <a:spcBef>
          <a:spcPts val="550"/>
        </a:spcBef>
        <a:buClr>
          <a:schemeClr val="accent1"/>
        </a:buClr>
        <a:buSzPct val="70000"/>
        <a:buFont typeface="Wingdings 2"/>
        <a:buChar char=""/>
        <a:defRPr kumimoji="0" sz="2600" kern="1200">
          <a:solidFill>
            <a:schemeClr val="tx1"/>
          </a:solidFill>
          <a:latin typeface="+mn-lt"/>
          <a:ea typeface="+mn-ea"/>
          <a:cs typeface="+mn-cs"/>
        </a:defRPr>
      </a:lvl2pPr>
      <a:lvl3pPr marL="914400" indent="-228600" algn="l" rtl="0" eaLnBrk="1" latinLnBrk="0" hangingPunct="1">
        <a:spcBef>
          <a:spcPts val="500"/>
        </a:spcBef>
        <a:buClr>
          <a:schemeClr val="accent2"/>
        </a:buClr>
        <a:buSzPct val="75000"/>
        <a:buFont typeface="Wingdings"/>
        <a:buChar char=""/>
        <a:defRPr kumimoji="0" sz="2300" kern="1200">
          <a:solidFill>
            <a:schemeClr val="tx1"/>
          </a:solidFill>
          <a:latin typeface="+mn-lt"/>
          <a:ea typeface="+mn-ea"/>
          <a:cs typeface="+mn-cs"/>
        </a:defRPr>
      </a:lvl3pPr>
      <a:lvl4pPr marL="1371600" indent="-228600" algn="l" rtl="0" eaLnBrk="1" latinLnBrk="0" hangingPunct="1">
        <a:spcBef>
          <a:spcPts val="400"/>
        </a:spcBef>
        <a:buClr>
          <a:schemeClr val="accent3"/>
        </a:buClr>
        <a:buSzPct val="75000"/>
        <a:buFont typeface="Wingdings"/>
        <a:buChar char=""/>
        <a:defRPr kumimoji="0" sz="2000" kern="1200">
          <a:solidFill>
            <a:schemeClr val="tx1"/>
          </a:solidFill>
          <a:latin typeface="+mn-lt"/>
          <a:ea typeface="+mn-ea"/>
          <a:cs typeface="+mn-cs"/>
        </a:defRPr>
      </a:lvl4pPr>
      <a:lvl5pPr marL="1828800" indent="-228600" algn="l" rtl="0" eaLnBrk="1" latinLnBrk="0" hangingPunct="1">
        <a:spcBef>
          <a:spcPts val="400"/>
        </a:spcBef>
        <a:buClr>
          <a:schemeClr val="accent4"/>
        </a:buClr>
        <a:buSzPct val="65000"/>
        <a:buFont typeface="Wingdings"/>
        <a:buChar char=""/>
        <a:defRPr kumimoji="0"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4038600"/>
            <a:ext cx="9144000" cy="1828800"/>
          </a:xfrm>
        </p:spPr>
        <p:txBody>
          <a:bodyPr/>
          <a:lstStyle/>
          <a:p>
            <a:pPr algn="ctr"/>
            <a:r>
              <a:rPr lang="en-US" b="1" u="sng" dirty="0"/>
              <a:t>The Civil Rights Movement in Virginia</a:t>
            </a:r>
            <a:endParaRPr lang="en-US" dirty="0"/>
          </a:p>
        </p:txBody>
      </p:sp>
      <p:sp>
        <p:nvSpPr>
          <p:cNvPr id="3" name="Subtitle 2"/>
          <p:cNvSpPr>
            <a:spLocks noGrp="1"/>
          </p:cNvSpPr>
          <p:nvPr>
            <p:ph type="subTitle" idx="1"/>
          </p:nvPr>
        </p:nvSpPr>
        <p:spPr/>
        <p:txBody>
          <a:bodyPr/>
          <a:lstStyle/>
          <a:p>
            <a:r>
              <a:rPr lang="en-US" dirty="0" smtClean="0"/>
              <a:t>VS.9c</a:t>
            </a:r>
            <a:endParaRPr lang="en-US" dirty="0"/>
          </a:p>
        </p:txBody>
      </p:sp>
      <p:pic>
        <p:nvPicPr>
          <p:cNvPr id="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514600" y="123063"/>
            <a:ext cx="3720865" cy="429346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84410425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Schools Close</a:t>
            </a:r>
            <a:endParaRPr lang="en-US" dirty="0"/>
          </a:p>
        </p:txBody>
      </p:sp>
      <p:sp>
        <p:nvSpPr>
          <p:cNvPr id="3" name="Content Placeholder 2"/>
          <p:cNvSpPr>
            <a:spLocks noGrp="1"/>
          </p:cNvSpPr>
          <p:nvPr>
            <p:ph sz="quarter" idx="1"/>
          </p:nvPr>
        </p:nvSpPr>
        <p:spPr>
          <a:xfrm>
            <a:off x="0" y="1600200"/>
            <a:ext cx="9144000" cy="2438400"/>
          </a:xfrm>
        </p:spPr>
        <p:txBody>
          <a:bodyPr>
            <a:normAutofit fontScale="92500"/>
          </a:bodyPr>
          <a:lstStyle/>
          <a:p>
            <a:r>
              <a:rPr lang="en-US" dirty="0"/>
              <a:t>Virginia Senator Harry F. Byrd, Sr. led a Massive Resistance Movement </a:t>
            </a:r>
            <a:r>
              <a:rPr lang="en-US" i="1" dirty="0"/>
              <a:t>against</a:t>
            </a:r>
            <a:r>
              <a:rPr lang="en-US" dirty="0"/>
              <a:t> desegregation of public schools that forced the governor of Virginia to close any school that followed the Supreme Court order. Between 1958 and 1959 some public schools were closed to avoid integration.</a:t>
            </a:r>
          </a:p>
          <a:p>
            <a:endParaRPr lang="en-US" dirty="0"/>
          </a:p>
        </p:txBody>
      </p:sp>
      <p:pic>
        <p:nvPicPr>
          <p:cNvPr id="4098"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b="45020"/>
          <a:stretch/>
        </p:blipFill>
        <p:spPr bwMode="auto">
          <a:xfrm>
            <a:off x="5374340" y="3697941"/>
            <a:ext cx="3762375" cy="314212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100"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3697940"/>
            <a:ext cx="3551228" cy="285525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3657600" y="3982231"/>
            <a:ext cx="1600200" cy="2862322"/>
          </a:xfrm>
          <a:prstGeom prst="rect">
            <a:avLst/>
          </a:prstGeom>
          <a:noFill/>
        </p:spPr>
        <p:txBody>
          <a:bodyPr wrap="square" rtlCol="0">
            <a:spAutoFit/>
          </a:bodyPr>
          <a:lstStyle/>
          <a:p>
            <a:r>
              <a:rPr lang="en-US" dirty="0" smtClean="0">
                <a:sym typeface="Wingdings" panose="05000000000000000000" pitchFamily="2" charset="2"/>
              </a:rPr>
              <a:t> These high school age girls made a “makeshift” school so they would not have to attend school with African Americans </a:t>
            </a:r>
            <a:endParaRPr lang="en-US" dirty="0"/>
          </a:p>
        </p:txBody>
      </p:sp>
    </p:spTree>
    <p:extLst>
      <p:ext uri="{BB962C8B-B14F-4D97-AF65-F5344CB8AC3E}">
        <p14:creationId xmlns:p14="http://schemas.microsoft.com/office/powerpoint/2010/main" val="230443440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Questions</a:t>
            </a:r>
            <a:endParaRPr lang="en-US" dirty="0"/>
          </a:p>
        </p:txBody>
      </p:sp>
      <p:sp>
        <p:nvSpPr>
          <p:cNvPr id="3" name="Content Placeholder 2"/>
          <p:cNvSpPr>
            <a:spLocks noGrp="1"/>
          </p:cNvSpPr>
          <p:nvPr>
            <p:ph sz="quarter" idx="1"/>
          </p:nvPr>
        </p:nvSpPr>
        <p:spPr>
          <a:xfrm>
            <a:off x="612648" y="1600200"/>
            <a:ext cx="8153400" cy="5105400"/>
          </a:xfrm>
        </p:spPr>
        <p:txBody>
          <a:bodyPr>
            <a:normAutofit fontScale="92500"/>
          </a:bodyPr>
          <a:lstStyle/>
          <a:p>
            <a:pPr lvl="0"/>
            <a:r>
              <a:rPr lang="en-US" dirty="0"/>
              <a:t>What did Virginia Senator Harry F. Byrd, Sr. do? </a:t>
            </a:r>
            <a:endParaRPr lang="en-US" dirty="0" smtClean="0"/>
          </a:p>
          <a:p>
            <a:pPr lvl="1"/>
            <a:r>
              <a:rPr lang="en-US" b="1" dirty="0"/>
              <a:t>led a Massive Resistance Movement </a:t>
            </a:r>
            <a:r>
              <a:rPr lang="en-US" b="1" i="1" dirty="0"/>
              <a:t>against</a:t>
            </a:r>
            <a:r>
              <a:rPr lang="en-US" b="1" dirty="0"/>
              <a:t> </a:t>
            </a:r>
            <a:r>
              <a:rPr lang="en-US" b="1" dirty="0" smtClean="0"/>
              <a:t>desegregation</a:t>
            </a:r>
          </a:p>
          <a:p>
            <a:pPr lvl="1"/>
            <a:endParaRPr lang="en-US" b="1" dirty="0" smtClean="0"/>
          </a:p>
          <a:p>
            <a:pPr lvl="0"/>
            <a:r>
              <a:rPr lang="en-US" dirty="0" smtClean="0"/>
              <a:t>What </a:t>
            </a:r>
            <a:r>
              <a:rPr lang="en-US" dirty="0"/>
              <a:t>did the Massive Resistance Movement force the governor of Virginia to do? </a:t>
            </a:r>
            <a:endParaRPr lang="en-US" dirty="0" smtClean="0"/>
          </a:p>
          <a:p>
            <a:pPr lvl="1"/>
            <a:r>
              <a:rPr lang="en-US" b="1" dirty="0"/>
              <a:t>close any school that followed the Supreme Court </a:t>
            </a:r>
            <a:r>
              <a:rPr lang="en-US" b="1" dirty="0" smtClean="0"/>
              <a:t>order</a:t>
            </a:r>
          </a:p>
          <a:p>
            <a:pPr lvl="1"/>
            <a:endParaRPr lang="en-US" dirty="0" smtClean="0"/>
          </a:p>
          <a:p>
            <a:pPr lvl="0"/>
            <a:r>
              <a:rPr lang="en-US" dirty="0" smtClean="0"/>
              <a:t>What </a:t>
            </a:r>
            <a:r>
              <a:rPr lang="en-US" dirty="0"/>
              <a:t>happened to some of the public schools in Virginia during this time</a:t>
            </a:r>
            <a:r>
              <a:rPr lang="en-US" dirty="0" smtClean="0"/>
              <a:t>?</a:t>
            </a:r>
          </a:p>
          <a:p>
            <a:pPr lvl="1"/>
            <a:r>
              <a:rPr lang="en-US" b="1" dirty="0"/>
              <a:t>some public schools were closed to avoid integration.</a:t>
            </a:r>
          </a:p>
          <a:p>
            <a:pPr lvl="1"/>
            <a:endParaRPr lang="en-US" dirty="0"/>
          </a:p>
          <a:p>
            <a:endParaRPr lang="en-US" dirty="0"/>
          </a:p>
        </p:txBody>
      </p:sp>
    </p:spTree>
    <p:extLst>
      <p:ext uri="{BB962C8B-B14F-4D97-AF65-F5344CB8AC3E}">
        <p14:creationId xmlns:p14="http://schemas.microsoft.com/office/powerpoint/2010/main" val="25468210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4" end="4"/>
                                            </p:txEl>
                                          </p:spTgt>
                                        </p:tgtEl>
                                        <p:attrNameLst>
                                          <p:attrName>style.visibility</p:attrName>
                                        </p:attrNameLst>
                                      </p:cBhvr>
                                      <p:to>
                                        <p:strVal val="visible"/>
                                      </p:to>
                                    </p:set>
                                    <p:animEffect transition="in" filter="fade">
                                      <p:cBhvr>
                                        <p:cTn id="12" dur="500"/>
                                        <p:tgtEl>
                                          <p:spTgt spid="3">
                                            <p:txEl>
                                              <p:pRg st="4" end="4"/>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7" end="7"/>
                                            </p:txEl>
                                          </p:spTgt>
                                        </p:tgtEl>
                                        <p:attrNameLst>
                                          <p:attrName>style.visibility</p:attrName>
                                        </p:attrNameLst>
                                      </p:cBhvr>
                                      <p:to>
                                        <p:strVal val="visible"/>
                                      </p:to>
                                    </p:set>
                                    <p:animEffect transition="in" filter="fade">
                                      <p:cBhvr>
                                        <p:cTn id="17"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Massive Resistance Failed</a:t>
            </a:r>
            <a:endParaRPr lang="en-US" dirty="0"/>
          </a:p>
        </p:txBody>
      </p:sp>
      <p:sp>
        <p:nvSpPr>
          <p:cNvPr id="3" name="Content Placeholder 2"/>
          <p:cNvSpPr>
            <a:spLocks noGrp="1"/>
          </p:cNvSpPr>
          <p:nvPr>
            <p:ph sz="quarter" idx="1"/>
          </p:nvPr>
        </p:nvSpPr>
        <p:spPr/>
        <p:txBody>
          <a:bodyPr/>
          <a:lstStyle/>
          <a:p>
            <a:r>
              <a:rPr lang="en-US" dirty="0"/>
              <a:t>By </a:t>
            </a:r>
            <a:r>
              <a:rPr lang="en-US" dirty="0" smtClean="0"/>
              <a:t>1959 the </a:t>
            </a:r>
            <a:r>
              <a:rPr lang="en-US" b="1" dirty="0"/>
              <a:t>Virginia Supreme Court</a:t>
            </a:r>
            <a:r>
              <a:rPr lang="en-US" dirty="0"/>
              <a:t> had outlawed school </a:t>
            </a:r>
            <a:r>
              <a:rPr lang="en-US" dirty="0" smtClean="0"/>
              <a:t>closings. </a:t>
            </a:r>
            <a:r>
              <a:rPr lang="en-US" dirty="0"/>
              <a:t>T</a:t>
            </a:r>
            <a:r>
              <a:rPr lang="en-US" dirty="0" smtClean="0"/>
              <a:t>he </a:t>
            </a:r>
            <a:r>
              <a:rPr lang="en-US" dirty="0"/>
              <a:t>policy of Massive Resistance had failed. Slowly, Virginia’s public schools were </a:t>
            </a:r>
            <a:r>
              <a:rPr lang="en-US" dirty="0" smtClean="0"/>
              <a:t>desegregated (integrated).</a:t>
            </a:r>
            <a:endParaRPr lang="en-US" dirty="0"/>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52600" y="3581400"/>
            <a:ext cx="5715000" cy="292776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64703949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Questions</a:t>
            </a:r>
            <a:endParaRPr lang="en-US" dirty="0"/>
          </a:p>
        </p:txBody>
      </p:sp>
      <p:sp>
        <p:nvSpPr>
          <p:cNvPr id="3" name="Content Placeholder 2"/>
          <p:cNvSpPr>
            <a:spLocks noGrp="1"/>
          </p:cNvSpPr>
          <p:nvPr>
            <p:ph sz="quarter" idx="1"/>
          </p:nvPr>
        </p:nvSpPr>
        <p:spPr/>
        <p:txBody>
          <a:bodyPr/>
          <a:lstStyle/>
          <a:p>
            <a:pPr lvl="0"/>
            <a:r>
              <a:rPr lang="en-US" dirty="0"/>
              <a:t>What did the Supreme Court do by 1959? </a:t>
            </a:r>
            <a:endParaRPr lang="en-US" dirty="0" smtClean="0"/>
          </a:p>
          <a:p>
            <a:pPr lvl="1"/>
            <a:r>
              <a:rPr lang="en-US" b="1" dirty="0"/>
              <a:t>outlawed school </a:t>
            </a:r>
            <a:r>
              <a:rPr lang="en-US" b="1" dirty="0" smtClean="0"/>
              <a:t>closings</a:t>
            </a:r>
          </a:p>
          <a:p>
            <a:pPr lvl="1"/>
            <a:endParaRPr lang="en-US" dirty="0" smtClean="0"/>
          </a:p>
          <a:p>
            <a:pPr lvl="0"/>
            <a:r>
              <a:rPr lang="en-US" dirty="0" smtClean="0"/>
              <a:t>What </a:t>
            </a:r>
            <a:r>
              <a:rPr lang="en-US" dirty="0"/>
              <a:t>had failed? </a:t>
            </a:r>
            <a:endParaRPr lang="en-US" dirty="0" smtClean="0"/>
          </a:p>
          <a:p>
            <a:pPr lvl="1"/>
            <a:r>
              <a:rPr lang="en-US" b="1" dirty="0"/>
              <a:t>the policy of Massive </a:t>
            </a:r>
            <a:r>
              <a:rPr lang="en-US" b="1" dirty="0" smtClean="0"/>
              <a:t>Resistance</a:t>
            </a:r>
          </a:p>
          <a:p>
            <a:pPr lvl="1"/>
            <a:endParaRPr lang="en-US" dirty="0" smtClean="0"/>
          </a:p>
          <a:p>
            <a:pPr lvl="0"/>
            <a:r>
              <a:rPr lang="en-US" dirty="0" smtClean="0"/>
              <a:t>What </a:t>
            </a:r>
            <a:r>
              <a:rPr lang="en-US" dirty="0"/>
              <a:t>happened to public schools in Virginia after</a:t>
            </a:r>
            <a:r>
              <a:rPr lang="en-US" i="1" dirty="0"/>
              <a:t> </a:t>
            </a:r>
            <a:r>
              <a:rPr lang="en-US" dirty="0"/>
              <a:t>the court’s ruling? </a:t>
            </a:r>
            <a:endParaRPr lang="en-US" dirty="0" smtClean="0"/>
          </a:p>
          <a:p>
            <a:pPr lvl="1"/>
            <a:r>
              <a:rPr lang="en-US" b="1" dirty="0" smtClean="0"/>
              <a:t>The were slowly desegregated (integrated)</a:t>
            </a:r>
            <a:endParaRPr lang="en-US" b="1" dirty="0"/>
          </a:p>
        </p:txBody>
      </p:sp>
    </p:spTree>
    <p:extLst>
      <p:ext uri="{BB962C8B-B14F-4D97-AF65-F5344CB8AC3E}">
        <p14:creationId xmlns:p14="http://schemas.microsoft.com/office/powerpoint/2010/main" val="37178170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4" end="4"/>
                                            </p:txEl>
                                          </p:spTgt>
                                        </p:tgtEl>
                                        <p:attrNameLst>
                                          <p:attrName>style.visibility</p:attrName>
                                        </p:attrNameLst>
                                      </p:cBhvr>
                                      <p:to>
                                        <p:strVal val="visible"/>
                                      </p:to>
                                    </p:set>
                                    <p:animEffect transition="in" filter="fade">
                                      <p:cBhvr>
                                        <p:cTn id="12" dur="500"/>
                                        <p:tgtEl>
                                          <p:spTgt spid="3">
                                            <p:txEl>
                                              <p:pRg st="4" end="4"/>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7" end="7"/>
                                            </p:txEl>
                                          </p:spTgt>
                                        </p:tgtEl>
                                        <p:attrNameLst>
                                          <p:attrName>style.visibility</p:attrName>
                                        </p:attrNameLst>
                                      </p:cBhvr>
                                      <p:to>
                                        <p:strVal val="visible"/>
                                      </p:to>
                                    </p:set>
                                    <p:animEffect transition="in" filter="fade">
                                      <p:cBhvr>
                                        <p:cTn id="17"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Civil Rights Movement</a:t>
            </a:r>
            <a:endParaRPr lang="en-US" dirty="0"/>
          </a:p>
        </p:txBody>
      </p:sp>
      <p:sp>
        <p:nvSpPr>
          <p:cNvPr id="3" name="Content Placeholder 2"/>
          <p:cNvSpPr>
            <a:spLocks noGrp="1"/>
          </p:cNvSpPr>
          <p:nvPr>
            <p:ph sz="quarter" idx="1"/>
          </p:nvPr>
        </p:nvSpPr>
        <p:spPr>
          <a:xfrm>
            <a:off x="152400" y="1524000"/>
            <a:ext cx="4384251" cy="5181600"/>
          </a:xfrm>
        </p:spPr>
        <p:txBody>
          <a:bodyPr>
            <a:normAutofit fontScale="92500" lnSpcReduction="20000"/>
          </a:bodyPr>
          <a:lstStyle/>
          <a:p>
            <a:r>
              <a:rPr lang="en-US" dirty="0" smtClean="0"/>
              <a:t>In the 1940s and 1950s, </a:t>
            </a:r>
            <a:r>
              <a:rPr lang="en-US" dirty="0"/>
              <a:t>African Americans began to demand equal treatment and recognition of their rights as American citizens.  This struggle was </a:t>
            </a:r>
            <a:r>
              <a:rPr lang="en-US" dirty="0" smtClean="0"/>
              <a:t>known as </a:t>
            </a:r>
            <a:r>
              <a:rPr lang="en-US" dirty="0"/>
              <a:t>the Civil Rights Movement</a:t>
            </a:r>
            <a:r>
              <a:rPr lang="en-US" b="1" dirty="0"/>
              <a:t>. </a:t>
            </a:r>
            <a:endParaRPr lang="en-US" b="1" dirty="0" smtClean="0"/>
          </a:p>
          <a:p>
            <a:r>
              <a:rPr lang="en-US" dirty="0" smtClean="0"/>
              <a:t>Because of this movement</a:t>
            </a:r>
            <a:r>
              <a:rPr lang="en-US" dirty="0"/>
              <a:t>, laws were passed that made racial discrimination illegal. </a:t>
            </a:r>
            <a:endParaRPr lang="en-US" dirty="0" smtClean="0"/>
          </a:p>
          <a:p>
            <a:r>
              <a:rPr lang="en-US" dirty="0" smtClean="0"/>
              <a:t>Racial </a:t>
            </a:r>
            <a:r>
              <a:rPr lang="en-US" dirty="0"/>
              <a:t>discrimination is treating people differently because of their race</a:t>
            </a:r>
            <a:r>
              <a:rPr lang="en-US" dirty="0" smtClean="0"/>
              <a:t>.</a:t>
            </a:r>
            <a:endParaRPr lang="en-US" dirty="0"/>
          </a:p>
        </p:txBody>
      </p:sp>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546133" y="1539128"/>
            <a:ext cx="4597865" cy="53054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51417971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Questions</a:t>
            </a:r>
            <a:endParaRPr lang="en-US" dirty="0"/>
          </a:p>
        </p:txBody>
      </p:sp>
      <p:sp>
        <p:nvSpPr>
          <p:cNvPr id="3" name="Content Placeholder 2"/>
          <p:cNvSpPr>
            <a:spLocks noGrp="1"/>
          </p:cNvSpPr>
          <p:nvPr>
            <p:ph sz="quarter" idx="1"/>
          </p:nvPr>
        </p:nvSpPr>
        <p:spPr>
          <a:xfrm>
            <a:off x="304800" y="1600200"/>
            <a:ext cx="8610600" cy="5105400"/>
          </a:xfrm>
        </p:spPr>
        <p:txBody>
          <a:bodyPr>
            <a:normAutofit fontScale="92500" lnSpcReduction="10000"/>
          </a:bodyPr>
          <a:lstStyle/>
          <a:p>
            <a:pPr lvl="0"/>
            <a:r>
              <a:rPr lang="en-US" dirty="0"/>
              <a:t>W</a:t>
            </a:r>
            <a:r>
              <a:rPr lang="en-US" dirty="0" smtClean="0"/>
              <a:t>hat </a:t>
            </a:r>
            <a:r>
              <a:rPr lang="en-US" dirty="0"/>
              <a:t>did African Americans begin to demand? </a:t>
            </a:r>
            <a:endParaRPr lang="en-US" dirty="0" smtClean="0"/>
          </a:p>
          <a:p>
            <a:pPr lvl="1"/>
            <a:r>
              <a:rPr lang="en-US" b="1" dirty="0"/>
              <a:t>equal treatment and recognition of their rights as American </a:t>
            </a:r>
            <a:r>
              <a:rPr lang="en-US" b="1" dirty="0" smtClean="0"/>
              <a:t>citizens</a:t>
            </a:r>
          </a:p>
          <a:p>
            <a:pPr lvl="1"/>
            <a:endParaRPr lang="en-US" dirty="0" smtClean="0"/>
          </a:p>
          <a:p>
            <a:pPr lvl="0"/>
            <a:r>
              <a:rPr lang="en-US" dirty="0" smtClean="0"/>
              <a:t>What </a:t>
            </a:r>
            <a:r>
              <a:rPr lang="en-US" dirty="0"/>
              <a:t>was the Civil Rights Movement? </a:t>
            </a:r>
            <a:endParaRPr lang="en-US" dirty="0" smtClean="0"/>
          </a:p>
          <a:p>
            <a:pPr lvl="1"/>
            <a:r>
              <a:rPr lang="en-US" b="1" dirty="0" smtClean="0"/>
              <a:t>The struggle for equal treatment</a:t>
            </a:r>
          </a:p>
          <a:p>
            <a:pPr lvl="1"/>
            <a:endParaRPr lang="en-US" dirty="0" smtClean="0"/>
          </a:p>
          <a:p>
            <a:pPr lvl="0"/>
            <a:r>
              <a:rPr lang="en-US" dirty="0" smtClean="0"/>
              <a:t>What </a:t>
            </a:r>
            <a:r>
              <a:rPr lang="en-US" dirty="0"/>
              <a:t>happened as a result of </a:t>
            </a:r>
            <a:r>
              <a:rPr lang="en-US" dirty="0" smtClean="0"/>
              <a:t>this </a:t>
            </a:r>
            <a:r>
              <a:rPr lang="en-US" dirty="0"/>
              <a:t>m</a:t>
            </a:r>
            <a:r>
              <a:rPr lang="en-US" dirty="0" smtClean="0"/>
              <a:t>ovement</a:t>
            </a:r>
            <a:r>
              <a:rPr lang="en-US" dirty="0"/>
              <a:t>? </a:t>
            </a:r>
            <a:endParaRPr lang="en-US" dirty="0" smtClean="0"/>
          </a:p>
          <a:p>
            <a:pPr lvl="1"/>
            <a:r>
              <a:rPr lang="en-US" b="1" dirty="0"/>
              <a:t>laws were passed that made racial discrimination </a:t>
            </a:r>
            <a:r>
              <a:rPr lang="en-US" b="1" dirty="0" smtClean="0"/>
              <a:t>illegal</a:t>
            </a:r>
          </a:p>
          <a:p>
            <a:pPr lvl="1"/>
            <a:endParaRPr lang="en-US" dirty="0" smtClean="0"/>
          </a:p>
          <a:p>
            <a:pPr lvl="0"/>
            <a:r>
              <a:rPr lang="en-US" dirty="0" smtClean="0"/>
              <a:t>What is racial discrimination? </a:t>
            </a:r>
          </a:p>
          <a:p>
            <a:pPr lvl="1"/>
            <a:r>
              <a:rPr lang="en-US" b="1" dirty="0"/>
              <a:t>treating people differently because of their race.</a:t>
            </a:r>
          </a:p>
          <a:p>
            <a:pPr lvl="1"/>
            <a:endParaRPr lang="en-US" dirty="0"/>
          </a:p>
        </p:txBody>
      </p:sp>
    </p:spTree>
    <p:extLst>
      <p:ext uri="{BB962C8B-B14F-4D97-AF65-F5344CB8AC3E}">
        <p14:creationId xmlns:p14="http://schemas.microsoft.com/office/powerpoint/2010/main" val="22300854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4" end="4"/>
                                            </p:txEl>
                                          </p:spTgt>
                                        </p:tgtEl>
                                        <p:attrNameLst>
                                          <p:attrName>style.visibility</p:attrName>
                                        </p:attrNameLst>
                                      </p:cBhvr>
                                      <p:to>
                                        <p:strVal val="visible"/>
                                      </p:to>
                                    </p:set>
                                    <p:animEffect transition="in" filter="fade">
                                      <p:cBhvr>
                                        <p:cTn id="12" dur="500"/>
                                        <p:tgtEl>
                                          <p:spTgt spid="3">
                                            <p:txEl>
                                              <p:pRg st="4" end="4"/>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7" end="7"/>
                                            </p:txEl>
                                          </p:spTgt>
                                        </p:tgtEl>
                                        <p:attrNameLst>
                                          <p:attrName>style.visibility</p:attrName>
                                        </p:attrNameLst>
                                      </p:cBhvr>
                                      <p:to>
                                        <p:strVal val="visible"/>
                                      </p:to>
                                    </p:set>
                                    <p:animEffect transition="in" filter="fade">
                                      <p:cBhvr>
                                        <p:cTn id="17" dur="500"/>
                                        <p:tgtEl>
                                          <p:spTgt spid="3">
                                            <p:txEl>
                                              <p:pRg st="7" end="7"/>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10" end="10"/>
                                            </p:txEl>
                                          </p:spTgt>
                                        </p:tgtEl>
                                        <p:attrNameLst>
                                          <p:attrName>style.visibility</p:attrName>
                                        </p:attrNameLst>
                                      </p:cBhvr>
                                      <p:to>
                                        <p:strVal val="visible"/>
                                      </p:to>
                                    </p:set>
                                    <p:animEffect transition="in" filter="fade">
                                      <p:cBhvr>
                                        <p:cTn id="22" dur="500"/>
                                        <p:tgtEl>
                                          <p:spTgt spid="3">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Segregation</a:t>
            </a:r>
            <a:endParaRPr lang="en-US" dirty="0"/>
          </a:p>
        </p:txBody>
      </p:sp>
      <p:sp>
        <p:nvSpPr>
          <p:cNvPr id="3" name="Content Placeholder 2"/>
          <p:cNvSpPr>
            <a:spLocks noGrp="1"/>
          </p:cNvSpPr>
          <p:nvPr>
            <p:ph sz="quarter" idx="1"/>
          </p:nvPr>
        </p:nvSpPr>
        <p:spPr>
          <a:xfrm>
            <a:off x="0" y="1524000"/>
            <a:ext cx="9144000" cy="2971800"/>
          </a:xfrm>
        </p:spPr>
        <p:txBody>
          <a:bodyPr>
            <a:normAutofit lnSpcReduction="10000"/>
          </a:bodyPr>
          <a:lstStyle/>
          <a:p>
            <a:r>
              <a:rPr lang="en-US" dirty="0"/>
              <a:t>Although slavery had been abolished almost 100 years </a:t>
            </a:r>
            <a:r>
              <a:rPr lang="en-US" dirty="0" smtClean="0"/>
              <a:t>ago, </a:t>
            </a:r>
            <a:r>
              <a:rPr lang="en-US" dirty="0"/>
              <a:t>African Americans </a:t>
            </a:r>
            <a:r>
              <a:rPr lang="en-US" dirty="0" smtClean="0"/>
              <a:t>still did </a:t>
            </a:r>
            <a:r>
              <a:rPr lang="en-US" dirty="0"/>
              <a:t>not </a:t>
            </a:r>
            <a:r>
              <a:rPr lang="en-US" dirty="0" smtClean="0"/>
              <a:t>have </a:t>
            </a:r>
            <a:r>
              <a:rPr lang="en-US" dirty="0"/>
              <a:t>the same rights and freedoms as </a:t>
            </a:r>
            <a:r>
              <a:rPr lang="en-US" dirty="0" smtClean="0"/>
              <a:t>white Americans.  </a:t>
            </a:r>
            <a:r>
              <a:rPr lang="en-US" dirty="0"/>
              <a:t>Segregation</a:t>
            </a:r>
            <a:r>
              <a:rPr lang="en-US" b="1" dirty="0"/>
              <a:t> </a:t>
            </a:r>
            <a:r>
              <a:rPr lang="en-US" dirty="0"/>
              <a:t>continued.  Segregation is the separation of people usually by race or religion</a:t>
            </a:r>
            <a:r>
              <a:rPr lang="en-US" dirty="0" smtClean="0"/>
              <a:t>. African Americans were </a:t>
            </a:r>
            <a:r>
              <a:rPr lang="en-US" dirty="0"/>
              <a:t>forced to sit in the back of city buses, drink from different water fountains, use different restroom facilities, and attend different schools.</a:t>
            </a:r>
          </a:p>
          <a:p>
            <a:endParaRPr lang="en-US"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965" y="4343400"/>
            <a:ext cx="3200400" cy="24003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1" name="Picture 3"/>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2655"/>
          <a:stretch/>
        </p:blipFill>
        <p:spPr bwMode="auto">
          <a:xfrm>
            <a:off x="3227981" y="4519736"/>
            <a:ext cx="2753541" cy="209245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2" name="Picture 4"/>
          <p:cNvPicPr>
            <a:picLocks noChangeAspect="1" noChangeArrowheads="1"/>
          </p:cNvPicPr>
          <p:nvPr/>
        </p:nvPicPr>
        <p:blipFill rotWithShape="1">
          <a:blip r:embed="rId4">
            <a:extLst>
              <a:ext uri="{28A0092B-C50C-407E-A947-70E740481C1C}">
                <a14:useLocalDpi xmlns:a14="http://schemas.microsoft.com/office/drawing/2010/main" val="0"/>
              </a:ext>
            </a:extLst>
          </a:blip>
          <a:srcRect l="7647" t="8331" r="10188" b="12685"/>
          <a:stretch/>
        </p:blipFill>
        <p:spPr bwMode="auto">
          <a:xfrm>
            <a:off x="6017381" y="4868193"/>
            <a:ext cx="3094940" cy="13507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0296065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Questions</a:t>
            </a:r>
            <a:endParaRPr lang="en-US" dirty="0"/>
          </a:p>
        </p:txBody>
      </p:sp>
      <p:sp>
        <p:nvSpPr>
          <p:cNvPr id="3" name="Content Placeholder 2"/>
          <p:cNvSpPr>
            <a:spLocks noGrp="1"/>
          </p:cNvSpPr>
          <p:nvPr>
            <p:ph sz="quarter" idx="1"/>
          </p:nvPr>
        </p:nvSpPr>
        <p:spPr/>
        <p:txBody>
          <a:bodyPr/>
          <a:lstStyle/>
          <a:p>
            <a:pPr lvl="0"/>
            <a:r>
              <a:rPr lang="en-US" dirty="0"/>
              <a:t>What continued even though slavery had been abolished for almost 100 years</a:t>
            </a:r>
            <a:r>
              <a:rPr lang="en-US" dirty="0" smtClean="0"/>
              <a:t>?</a:t>
            </a:r>
          </a:p>
          <a:p>
            <a:pPr lvl="1"/>
            <a:r>
              <a:rPr lang="en-US" b="1" dirty="0" smtClean="0"/>
              <a:t>Segregation</a:t>
            </a:r>
          </a:p>
          <a:p>
            <a:pPr lvl="1"/>
            <a:endParaRPr lang="en-US" dirty="0"/>
          </a:p>
          <a:p>
            <a:r>
              <a:rPr lang="en-US" dirty="0" smtClean="0"/>
              <a:t>What </a:t>
            </a:r>
            <a:r>
              <a:rPr lang="en-US" dirty="0"/>
              <a:t>is </a:t>
            </a:r>
            <a:r>
              <a:rPr lang="en-US" i="1" dirty="0"/>
              <a:t>segregation</a:t>
            </a:r>
            <a:r>
              <a:rPr lang="en-US" dirty="0"/>
              <a:t>? </a:t>
            </a:r>
            <a:endParaRPr lang="en-US" dirty="0" smtClean="0"/>
          </a:p>
          <a:p>
            <a:pPr lvl="1"/>
            <a:r>
              <a:rPr lang="en-US" b="1" dirty="0"/>
              <a:t>the separation of people usually by race or religion.</a:t>
            </a:r>
          </a:p>
        </p:txBody>
      </p:sp>
    </p:spTree>
    <p:extLst>
      <p:ext uri="{BB962C8B-B14F-4D97-AF65-F5344CB8AC3E}">
        <p14:creationId xmlns:p14="http://schemas.microsoft.com/office/powerpoint/2010/main" val="5838124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4" end="4"/>
                                            </p:txEl>
                                          </p:spTgt>
                                        </p:tgtEl>
                                        <p:attrNameLst>
                                          <p:attrName>style.visibility</p:attrName>
                                        </p:attrNameLst>
                                      </p:cBhvr>
                                      <p:to>
                                        <p:strVal val="visible"/>
                                      </p:to>
                                    </p:set>
                                    <p:animEffect transition="in" filter="fade">
                                      <p:cBhvr>
                                        <p:cTn id="12"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Brown vs. Board of Education</a:t>
            </a:r>
            <a:endParaRPr lang="en-US" dirty="0"/>
          </a:p>
        </p:txBody>
      </p:sp>
      <p:sp>
        <p:nvSpPr>
          <p:cNvPr id="3" name="Content Placeholder 2"/>
          <p:cNvSpPr>
            <a:spLocks noGrp="1"/>
          </p:cNvSpPr>
          <p:nvPr>
            <p:ph sz="quarter" idx="1"/>
          </p:nvPr>
        </p:nvSpPr>
        <p:spPr>
          <a:xfrm>
            <a:off x="0" y="1600200"/>
            <a:ext cx="9144000" cy="2819400"/>
          </a:xfrm>
        </p:spPr>
        <p:txBody>
          <a:bodyPr>
            <a:normAutofit fontScale="92500" lnSpcReduction="10000"/>
          </a:bodyPr>
          <a:lstStyle/>
          <a:p>
            <a:r>
              <a:rPr lang="en-US" dirty="0" smtClean="0"/>
              <a:t>Things </a:t>
            </a:r>
            <a:r>
              <a:rPr lang="en-US" dirty="0"/>
              <a:t>began to change in 1954 when the U.S. Supreme Court ruled that “separate but equal” public schools were unconstitutional.  This court case was called </a:t>
            </a:r>
            <a:r>
              <a:rPr lang="en-US" b="1" dirty="0"/>
              <a:t>Brown </a:t>
            </a:r>
            <a:r>
              <a:rPr lang="en-US" b="1" dirty="0" smtClean="0"/>
              <a:t>vs. the </a:t>
            </a:r>
            <a:r>
              <a:rPr lang="en-US" b="1" dirty="0"/>
              <a:t>Board of Education</a:t>
            </a:r>
            <a:r>
              <a:rPr lang="en-US" dirty="0"/>
              <a:t>.  </a:t>
            </a:r>
            <a:r>
              <a:rPr lang="en-US" dirty="0" smtClean="0"/>
              <a:t>Because of this, </a:t>
            </a:r>
            <a:r>
              <a:rPr lang="en-US" dirty="0"/>
              <a:t>all public </a:t>
            </a:r>
            <a:r>
              <a:rPr lang="en-US" dirty="0" smtClean="0"/>
              <a:t>schools </a:t>
            </a:r>
            <a:r>
              <a:rPr lang="en-US" dirty="0"/>
              <a:t>were ordered to </a:t>
            </a:r>
            <a:r>
              <a:rPr lang="en-US" b="1" dirty="0"/>
              <a:t>desegregate</a:t>
            </a:r>
            <a:r>
              <a:rPr lang="en-US" dirty="0"/>
              <a:t>.  </a:t>
            </a:r>
            <a:endParaRPr lang="en-US" dirty="0" smtClean="0"/>
          </a:p>
          <a:p>
            <a:r>
              <a:rPr lang="en-US" dirty="0" smtClean="0"/>
              <a:t>To </a:t>
            </a:r>
            <a:r>
              <a:rPr lang="en-US" dirty="0"/>
              <a:t>desegregate means to abolish or end racial segregation or separateness.</a:t>
            </a:r>
          </a:p>
          <a:p>
            <a:endParaRPr lang="en-US"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38400" y="4165092"/>
            <a:ext cx="4724400" cy="269290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6337055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Questions</a:t>
            </a:r>
            <a:endParaRPr lang="en-US" dirty="0"/>
          </a:p>
        </p:txBody>
      </p:sp>
      <p:sp>
        <p:nvSpPr>
          <p:cNvPr id="3" name="Content Placeholder 2"/>
          <p:cNvSpPr>
            <a:spLocks noGrp="1"/>
          </p:cNvSpPr>
          <p:nvPr>
            <p:ph sz="quarter" idx="1"/>
          </p:nvPr>
        </p:nvSpPr>
        <p:spPr>
          <a:xfrm>
            <a:off x="612648" y="1600200"/>
            <a:ext cx="8153400" cy="5029200"/>
          </a:xfrm>
        </p:spPr>
        <p:txBody>
          <a:bodyPr>
            <a:normAutofit lnSpcReduction="10000"/>
          </a:bodyPr>
          <a:lstStyle/>
          <a:p>
            <a:pPr lvl="0"/>
            <a:r>
              <a:rPr lang="en-US" dirty="0"/>
              <a:t>What did the court case Brown </a:t>
            </a:r>
            <a:r>
              <a:rPr lang="en-US" dirty="0" smtClean="0"/>
              <a:t>vs. the </a:t>
            </a:r>
            <a:r>
              <a:rPr lang="en-US" dirty="0"/>
              <a:t>Board of Education do? </a:t>
            </a:r>
            <a:endParaRPr lang="en-US" dirty="0" smtClean="0"/>
          </a:p>
          <a:p>
            <a:pPr lvl="1"/>
            <a:r>
              <a:rPr lang="en-US" b="1" dirty="0" smtClean="0"/>
              <a:t>It ruled that </a:t>
            </a:r>
            <a:r>
              <a:rPr lang="en-US" b="1" dirty="0"/>
              <a:t>“separate but equal” public schools were </a:t>
            </a:r>
            <a:r>
              <a:rPr lang="en-US" b="1" dirty="0" smtClean="0"/>
              <a:t>unconstitutional</a:t>
            </a:r>
          </a:p>
          <a:p>
            <a:pPr lvl="1"/>
            <a:endParaRPr lang="en-US" b="1" dirty="0" smtClean="0"/>
          </a:p>
          <a:p>
            <a:pPr lvl="0"/>
            <a:r>
              <a:rPr lang="en-US" dirty="0" smtClean="0"/>
              <a:t>Because </a:t>
            </a:r>
            <a:r>
              <a:rPr lang="en-US" dirty="0"/>
              <a:t>of this court case, what was Virginia ordered to do? </a:t>
            </a:r>
            <a:endParaRPr lang="en-US" dirty="0" smtClean="0"/>
          </a:p>
          <a:p>
            <a:pPr lvl="1"/>
            <a:r>
              <a:rPr lang="en-US" b="1" dirty="0"/>
              <a:t>all public </a:t>
            </a:r>
            <a:r>
              <a:rPr lang="en-US" b="1" dirty="0" smtClean="0"/>
              <a:t>schools were </a:t>
            </a:r>
            <a:r>
              <a:rPr lang="en-US" b="1" dirty="0"/>
              <a:t>ordered to </a:t>
            </a:r>
            <a:r>
              <a:rPr lang="en-US" b="1" dirty="0" smtClean="0"/>
              <a:t>desegregate</a:t>
            </a:r>
          </a:p>
          <a:p>
            <a:pPr lvl="1"/>
            <a:endParaRPr lang="en-US" b="1" dirty="0" smtClean="0"/>
          </a:p>
          <a:p>
            <a:pPr lvl="0"/>
            <a:r>
              <a:rPr lang="en-US" dirty="0" smtClean="0"/>
              <a:t>What </a:t>
            </a:r>
            <a:r>
              <a:rPr lang="en-US" dirty="0"/>
              <a:t>is </a:t>
            </a:r>
            <a:r>
              <a:rPr lang="en-US" i="1" dirty="0"/>
              <a:t>desegregation</a:t>
            </a:r>
            <a:r>
              <a:rPr lang="en-US" dirty="0" smtClean="0"/>
              <a:t>?</a:t>
            </a:r>
          </a:p>
          <a:p>
            <a:pPr lvl="1"/>
            <a:r>
              <a:rPr lang="en-US" b="1" dirty="0"/>
              <a:t>to abolish or end racial segregation or separateness</a:t>
            </a:r>
          </a:p>
        </p:txBody>
      </p:sp>
    </p:spTree>
    <p:extLst>
      <p:ext uri="{BB962C8B-B14F-4D97-AF65-F5344CB8AC3E}">
        <p14:creationId xmlns:p14="http://schemas.microsoft.com/office/powerpoint/2010/main" val="430784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4" end="4"/>
                                            </p:txEl>
                                          </p:spTgt>
                                        </p:tgtEl>
                                        <p:attrNameLst>
                                          <p:attrName>style.visibility</p:attrName>
                                        </p:attrNameLst>
                                      </p:cBhvr>
                                      <p:to>
                                        <p:strVal val="visible"/>
                                      </p:to>
                                    </p:set>
                                    <p:animEffect transition="in" filter="fade">
                                      <p:cBhvr>
                                        <p:cTn id="12" dur="500"/>
                                        <p:tgtEl>
                                          <p:spTgt spid="3">
                                            <p:txEl>
                                              <p:pRg st="4" end="4"/>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7" end="7"/>
                                            </p:txEl>
                                          </p:spTgt>
                                        </p:tgtEl>
                                        <p:attrNameLst>
                                          <p:attrName>style.visibility</p:attrName>
                                        </p:attrNameLst>
                                      </p:cBhvr>
                                      <p:to>
                                        <p:strVal val="visible"/>
                                      </p:to>
                                    </p:set>
                                    <p:animEffect transition="in" filter="fade">
                                      <p:cBhvr>
                                        <p:cTn id="17"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Massive Resistance</a:t>
            </a:r>
            <a:endParaRPr lang="en-US" dirty="0"/>
          </a:p>
        </p:txBody>
      </p:sp>
      <p:sp>
        <p:nvSpPr>
          <p:cNvPr id="3" name="Content Placeholder 2"/>
          <p:cNvSpPr>
            <a:spLocks noGrp="1"/>
          </p:cNvSpPr>
          <p:nvPr>
            <p:ph sz="quarter" idx="1"/>
          </p:nvPr>
        </p:nvSpPr>
        <p:spPr>
          <a:xfrm>
            <a:off x="152400" y="1600200"/>
            <a:ext cx="4648200" cy="4953000"/>
          </a:xfrm>
        </p:spPr>
        <p:txBody>
          <a:bodyPr>
            <a:normAutofit fontScale="92500" lnSpcReduction="10000"/>
          </a:bodyPr>
          <a:lstStyle/>
          <a:p>
            <a:r>
              <a:rPr lang="en-US" dirty="0" smtClean="0"/>
              <a:t>Some of </a:t>
            </a:r>
            <a:r>
              <a:rPr lang="en-US" dirty="0"/>
              <a:t>Virginia’s leaders did not agree with these new laws that called for desegregation. </a:t>
            </a:r>
            <a:endParaRPr lang="en-US" dirty="0" smtClean="0"/>
          </a:p>
          <a:p>
            <a:r>
              <a:rPr lang="en-US" dirty="0" smtClean="0"/>
              <a:t>Virginia’s </a:t>
            </a:r>
            <a:r>
              <a:rPr lang="en-US" dirty="0"/>
              <a:t>government established a policy of Massive Resistance. They fought to “resist” the integration of public schools. Integration means full </a:t>
            </a:r>
            <a:r>
              <a:rPr lang="en-US" dirty="0" smtClean="0"/>
              <a:t>equality </a:t>
            </a:r>
            <a:r>
              <a:rPr lang="en-US" dirty="0"/>
              <a:t>of all races in the use of public facilities.</a:t>
            </a:r>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34000" y="1641524"/>
            <a:ext cx="3314700" cy="495930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95738344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Questions</a:t>
            </a:r>
            <a:endParaRPr lang="en-US" dirty="0"/>
          </a:p>
        </p:txBody>
      </p:sp>
      <p:sp>
        <p:nvSpPr>
          <p:cNvPr id="3" name="Content Placeholder 2"/>
          <p:cNvSpPr>
            <a:spLocks noGrp="1"/>
          </p:cNvSpPr>
          <p:nvPr>
            <p:ph sz="quarter" idx="1"/>
          </p:nvPr>
        </p:nvSpPr>
        <p:spPr>
          <a:xfrm>
            <a:off x="612648" y="1600200"/>
            <a:ext cx="8153400" cy="5029200"/>
          </a:xfrm>
        </p:spPr>
        <p:txBody>
          <a:bodyPr>
            <a:normAutofit lnSpcReduction="10000"/>
          </a:bodyPr>
          <a:lstStyle/>
          <a:p>
            <a:pPr lvl="0"/>
            <a:r>
              <a:rPr lang="en-US" dirty="0"/>
              <a:t>Why did Virginia’s government establish a policy of Massive Resistance? </a:t>
            </a:r>
            <a:endParaRPr lang="en-US" dirty="0" smtClean="0"/>
          </a:p>
          <a:p>
            <a:pPr lvl="1"/>
            <a:r>
              <a:rPr lang="en-US" b="1" dirty="0" smtClean="0"/>
              <a:t>Because they did </a:t>
            </a:r>
            <a:r>
              <a:rPr lang="en-US" b="1" dirty="0"/>
              <a:t>not agree with </a:t>
            </a:r>
            <a:r>
              <a:rPr lang="en-US" b="1" dirty="0" smtClean="0"/>
              <a:t>the </a:t>
            </a:r>
            <a:r>
              <a:rPr lang="en-US" b="1" dirty="0"/>
              <a:t>new laws that called for </a:t>
            </a:r>
            <a:r>
              <a:rPr lang="en-US" b="1" dirty="0" smtClean="0"/>
              <a:t>desegregation</a:t>
            </a:r>
          </a:p>
          <a:p>
            <a:pPr lvl="1"/>
            <a:endParaRPr lang="en-US" b="1" dirty="0"/>
          </a:p>
          <a:p>
            <a:r>
              <a:rPr lang="en-US" dirty="0" smtClean="0"/>
              <a:t>What </a:t>
            </a:r>
            <a:r>
              <a:rPr lang="en-US" dirty="0"/>
              <a:t>was “Massive Resistance?” </a:t>
            </a:r>
            <a:endParaRPr lang="en-US" dirty="0" smtClean="0"/>
          </a:p>
          <a:p>
            <a:pPr lvl="1"/>
            <a:r>
              <a:rPr lang="en-US" b="1" dirty="0" smtClean="0"/>
              <a:t>The fight to </a:t>
            </a:r>
            <a:r>
              <a:rPr lang="en-US" b="1" dirty="0"/>
              <a:t>“resist” the integration of public </a:t>
            </a:r>
            <a:r>
              <a:rPr lang="en-US" b="1" dirty="0" smtClean="0"/>
              <a:t>schools</a:t>
            </a:r>
          </a:p>
          <a:p>
            <a:pPr lvl="1"/>
            <a:endParaRPr lang="en-US" dirty="0" smtClean="0"/>
          </a:p>
          <a:p>
            <a:r>
              <a:rPr lang="en-US" dirty="0" smtClean="0"/>
              <a:t>What </a:t>
            </a:r>
            <a:r>
              <a:rPr lang="en-US" dirty="0"/>
              <a:t>is integration</a:t>
            </a:r>
            <a:r>
              <a:rPr lang="en-US" dirty="0" smtClean="0"/>
              <a:t>?</a:t>
            </a:r>
          </a:p>
          <a:p>
            <a:pPr lvl="1"/>
            <a:r>
              <a:rPr lang="en-US" b="1" dirty="0" smtClean="0"/>
              <a:t>Full equality </a:t>
            </a:r>
            <a:r>
              <a:rPr lang="en-US" b="1" dirty="0"/>
              <a:t>of all races in the use of public facilities.</a:t>
            </a:r>
          </a:p>
        </p:txBody>
      </p:sp>
    </p:spTree>
    <p:extLst>
      <p:ext uri="{BB962C8B-B14F-4D97-AF65-F5344CB8AC3E}">
        <p14:creationId xmlns:p14="http://schemas.microsoft.com/office/powerpoint/2010/main" val="16539605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4" end="4"/>
                                            </p:txEl>
                                          </p:spTgt>
                                        </p:tgtEl>
                                        <p:attrNameLst>
                                          <p:attrName>style.visibility</p:attrName>
                                        </p:attrNameLst>
                                      </p:cBhvr>
                                      <p:to>
                                        <p:strVal val="visible"/>
                                      </p:to>
                                    </p:set>
                                    <p:animEffect transition="in" filter="fade">
                                      <p:cBhvr>
                                        <p:cTn id="12" dur="500"/>
                                        <p:tgtEl>
                                          <p:spTgt spid="3">
                                            <p:txEl>
                                              <p:pRg st="4" end="4"/>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7" end="7"/>
                                            </p:txEl>
                                          </p:spTgt>
                                        </p:tgtEl>
                                        <p:attrNameLst>
                                          <p:attrName>style.visibility</p:attrName>
                                        </p:attrNameLst>
                                      </p:cBhvr>
                                      <p:to>
                                        <p:strVal val="visible"/>
                                      </p:to>
                                    </p:set>
                                    <p:animEffect transition="in" filter="fade">
                                      <p:cBhvr>
                                        <p:cTn id="17"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Median">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Median">
      <a:maj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Median">
      <a:fillStyleLst>
        <a:solidFill>
          <a:schemeClr val="phClr"/>
        </a:solidFill>
        <a:solidFill>
          <a:schemeClr val="phClr">
            <a:tint val="50000"/>
          </a:schemeClr>
        </a:solidFill>
        <a:solidFill>
          <a:schemeClr val="phClr"/>
        </a:soli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outerShdw blurRad="38100" dist="30000" dir="5400000" rotWithShape="0">
              <a:srgbClr val="000000">
                <a:alpha val="45000"/>
              </a:srgbClr>
            </a:outerShdw>
          </a:effectLst>
        </a:effectStyle>
        <a:effectStyle>
          <a:effectLst>
            <a:outerShdw blurRad="38100" dist="30000" dir="5400000" rotWithShape="0">
              <a:srgbClr val="000000">
                <a:alpha val="45000"/>
              </a:srgbClr>
            </a:outerShdw>
          </a:effectLst>
        </a:effectStyle>
        <a:effectStyle>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phClr"/>
            </a:contourClr>
          </a:sp3d>
        </a:effectStyle>
      </a:effectStyleLst>
      <a:bgFillStyleLst>
        <a:solidFill>
          <a:schemeClr val="phClr"/>
        </a:solidFill>
        <a:blipFill>
          <a:blip xmlns:r="http://schemas.openxmlformats.org/officeDocument/2006/relationships" r:embed="rId1">
            <a:duotone>
              <a:schemeClr val="phClr">
                <a:shade val="90000"/>
                <a:satMod val="140000"/>
              </a:schemeClr>
              <a:schemeClr val="phClr">
                <a:satMod val="120000"/>
              </a:schemeClr>
            </a:duotone>
          </a:blip>
          <a:tile tx="0" ty="0" sx="100000" sy="100000" flip="none" algn="tl"/>
        </a:blipFill>
        <a:blipFill>
          <a:blip xmlns:r="http://schemas.openxmlformats.org/officeDocument/2006/relationships" r:embed="rId2">
            <a:duotone>
              <a:schemeClr val="phClr">
                <a:shade val="90000"/>
                <a:satMod val="140000"/>
              </a:schemeClr>
              <a:schemeClr val="phClr">
                <a:satMod val="120000"/>
              </a:schemeClr>
            </a:duotone>
          </a:blip>
          <a:tile tx="0" ty="0" sx="100000" sy="10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Median</Template>
  <TotalTime>182</TotalTime>
  <Words>678</Words>
  <Application>Microsoft Office PowerPoint</Application>
  <PresentationFormat>On-screen Show (4:3)</PresentationFormat>
  <Paragraphs>73</Paragraphs>
  <Slides>13</Slides>
  <Notes>0</Notes>
  <HiddenSlides>0</HiddenSlides>
  <MMClips>0</MMClips>
  <ScaleCrop>false</ScaleCrop>
  <HeadingPairs>
    <vt:vector size="4" baseType="variant">
      <vt:variant>
        <vt:lpstr>Theme</vt:lpstr>
      </vt:variant>
      <vt:variant>
        <vt:i4>1</vt:i4>
      </vt:variant>
      <vt:variant>
        <vt:lpstr>Slide Titles</vt:lpstr>
      </vt:variant>
      <vt:variant>
        <vt:i4>13</vt:i4>
      </vt:variant>
    </vt:vector>
  </HeadingPairs>
  <TitlesOfParts>
    <vt:vector size="14" baseType="lpstr">
      <vt:lpstr>Median</vt:lpstr>
      <vt:lpstr>The Civil Rights Movement in Virginia</vt:lpstr>
      <vt:lpstr>Civil Rights Movement</vt:lpstr>
      <vt:lpstr>Questions</vt:lpstr>
      <vt:lpstr>Segregation</vt:lpstr>
      <vt:lpstr>Questions</vt:lpstr>
      <vt:lpstr>Brown vs. Board of Education</vt:lpstr>
      <vt:lpstr>Questions</vt:lpstr>
      <vt:lpstr>Massive Resistance</vt:lpstr>
      <vt:lpstr>Questions</vt:lpstr>
      <vt:lpstr>Schools Close</vt:lpstr>
      <vt:lpstr>Questions</vt:lpstr>
      <vt:lpstr>Massive Resistance Failed</vt:lpstr>
      <vt:lpstr>Questions</vt:lpstr>
    </vt:vector>
  </TitlesOfParts>
  <Company>Sony Electronics, Inc.</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Civil Rights Movement in Virginia</dc:title>
  <dc:creator>stevejobs</dc:creator>
  <cp:lastModifiedBy>Laura Knight</cp:lastModifiedBy>
  <cp:revision>10</cp:revision>
  <dcterms:created xsi:type="dcterms:W3CDTF">2014-04-15T21:17:11Z</dcterms:created>
  <dcterms:modified xsi:type="dcterms:W3CDTF">2015-10-29T15:35:16Z</dcterms:modified>
</cp:coreProperties>
</file>