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46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2928F57-2EE3-4B48-87A7-298F104598AE}" type="datetimeFigureOut">
              <a:rPr lang="en-US" smtClean="0"/>
              <a:t>5/7/2014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3D4CDE2-27AA-4C8B-A9E6-402A3803F198}"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28F57-2EE3-4B48-87A7-298F104598AE}" type="datetimeFigureOut">
              <a:rPr lang="en-US" smtClean="0"/>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4CDE2-27AA-4C8B-A9E6-402A3803F1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28F57-2EE3-4B48-87A7-298F104598AE}" type="datetimeFigureOut">
              <a:rPr lang="en-US" smtClean="0"/>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4CDE2-27AA-4C8B-A9E6-402A3803F1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928F57-2EE3-4B48-87A7-298F104598AE}" type="datetimeFigureOut">
              <a:rPr lang="en-US" smtClean="0"/>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4CDE2-27AA-4C8B-A9E6-402A3803F19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928F57-2EE3-4B48-87A7-298F104598AE}" type="datetimeFigureOut">
              <a:rPr lang="en-US" smtClean="0"/>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4CDE2-27AA-4C8B-A9E6-402A3803F19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2928F57-2EE3-4B48-87A7-298F104598AE}" type="datetimeFigureOut">
              <a:rPr lang="en-US" smtClean="0"/>
              <a:t>5/7/2014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D4CDE2-27AA-4C8B-A9E6-402A3803F198}"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928F57-2EE3-4B48-87A7-298F104598AE}" type="datetimeFigureOut">
              <a:rPr lang="en-US" smtClean="0"/>
              <a:t>5/7/2014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D4CDE2-27AA-4C8B-A9E6-402A3803F19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928F57-2EE3-4B48-87A7-298F104598AE}" type="datetimeFigureOut">
              <a:rPr lang="en-US" smtClean="0"/>
              <a:t>5/7/2014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D4CDE2-27AA-4C8B-A9E6-402A3803F19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28F57-2EE3-4B48-87A7-298F104598AE}" type="datetimeFigureOut">
              <a:rPr lang="en-US" smtClean="0"/>
              <a:t>5/7/2014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D4CDE2-27AA-4C8B-A9E6-402A3803F1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2928F57-2EE3-4B48-87A7-298F104598AE}" type="datetimeFigureOut">
              <a:rPr lang="en-US" smtClean="0"/>
              <a:t>5/7/2014</a:t>
            </a:fld>
            <a:endParaRPr lang="en-US"/>
          </a:p>
        </p:txBody>
      </p:sp>
      <p:sp>
        <p:nvSpPr>
          <p:cNvPr id="7" name="Slide Number Placeholder 6"/>
          <p:cNvSpPr>
            <a:spLocks noGrp="1"/>
          </p:cNvSpPr>
          <p:nvPr>
            <p:ph type="sldNum" sz="quarter" idx="12"/>
          </p:nvPr>
        </p:nvSpPr>
        <p:spPr/>
        <p:txBody>
          <a:bodyPr/>
          <a:lstStyle/>
          <a:p>
            <a:fld id="{13D4CDE2-27AA-4C8B-A9E6-402A3803F198}"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28F57-2EE3-4B48-87A7-298F104598AE}" type="datetimeFigureOut">
              <a:rPr lang="en-US" smtClean="0"/>
              <a:t>5/7/2014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13D4CDE2-27AA-4C8B-A9E6-402A3803F19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2928F57-2EE3-4B48-87A7-298F104598AE}" type="datetimeFigureOut">
              <a:rPr lang="en-US" smtClean="0"/>
              <a:t>5/7/2014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3D4CDE2-27AA-4C8B-A9E6-402A3803F19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Virginia’s</a:t>
            </a:r>
            <a:br>
              <a:rPr lang="en-US" dirty="0" smtClean="0"/>
            </a:br>
            <a:r>
              <a:rPr lang="en-US" dirty="0" smtClean="0"/>
              <a:t>Current Economy </a:t>
            </a:r>
            <a:endParaRPr lang="en-US" dirty="0"/>
          </a:p>
        </p:txBody>
      </p:sp>
      <p:sp>
        <p:nvSpPr>
          <p:cNvPr id="3" name="Subtitle 2"/>
          <p:cNvSpPr>
            <a:spLocks noGrp="1"/>
          </p:cNvSpPr>
          <p:nvPr>
            <p:ph type="subTitle" idx="1"/>
          </p:nvPr>
        </p:nvSpPr>
        <p:spPr>
          <a:xfrm>
            <a:off x="4733365" y="4421080"/>
            <a:ext cx="3309803" cy="1260629"/>
          </a:xfrm>
        </p:spPr>
        <p:txBody>
          <a:bodyPr/>
          <a:lstStyle/>
          <a:p>
            <a:r>
              <a:rPr lang="en-US" dirty="0" smtClean="0"/>
              <a:t>VS.10c</a:t>
            </a:r>
            <a:endParaRPr lang="en-US" dirty="0"/>
          </a:p>
        </p:txBody>
      </p:sp>
      <p:pic>
        <p:nvPicPr>
          <p:cNvPr id="1026" name="Picture 2" descr="C:\Program Files\Microsoft Office\MEDIA\CAGCAT10\j022201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2514600"/>
            <a:ext cx="3044825" cy="3058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87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056" y="533400"/>
            <a:ext cx="7024744" cy="646664"/>
          </a:xfrm>
        </p:spPr>
        <p:txBody>
          <a:bodyPr>
            <a:normAutofit fontScale="90000"/>
          </a:bodyPr>
          <a:lstStyle/>
          <a:p>
            <a:r>
              <a:rPr lang="en-US" dirty="0" smtClean="0"/>
              <a:t>Advances and Changes</a:t>
            </a:r>
            <a:endParaRPr lang="en-US" dirty="0"/>
          </a:p>
        </p:txBody>
      </p:sp>
      <p:sp>
        <p:nvSpPr>
          <p:cNvPr id="3" name="Content Placeholder 2"/>
          <p:cNvSpPr>
            <a:spLocks noGrp="1"/>
          </p:cNvSpPr>
          <p:nvPr>
            <p:ph idx="1"/>
          </p:nvPr>
        </p:nvSpPr>
        <p:spPr>
          <a:xfrm>
            <a:off x="533400" y="1066801"/>
            <a:ext cx="8077200" cy="3352800"/>
          </a:xfrm>
        </p:spPr>
        <p:txBody>
          <a:bodyPr>
            <a:normAutofit lnSpcReduction="10000"/>
          </a:bodyPr>
          <a:lstStyle/>
          <a:p>
            <a:r>
              <a:rPr lang="en-US" dirty="0" smtClean="0"/>
              <a:t>Virginia has advanced in the ways of transportation</a:t>
            </a:r>
            <a:r>
              <a:rPr lang="en-US" dirty="0"/>
              <a:t>, communications, agriculture, and </a:t>
            </a:r>
            <a:r>
              <a:rPr lang="en-US" dirty="0" smtClean="0"/>
              <a:t>technology and made an </a:t>
            </a:r>
            <a:r>
              <a:rPr lang="en-US" dirty="0"/>
              <a:t>impact </a:t>
            </a:r>
            <a:r>
              <a:rPr lang="en-US" dirty="0" smtClean="0"/>
              <a:t>on our </a:t>
            </a:r>
            <a:r>
              <a:rPr lang="en-US" dirty="0"/>
              <a:t>economy today. </a:t>
            </a:r>
            <a:endParaRPr lang="en-US" dirty="0" smtClean="0"/>
          </a:p>
          <a:p>
            <a:r>
              <a:rPr lang="en-US" dirty="0" smtClean="0"/>
              <a:t>Highways</a:t>
            </a:r>
            <a:r>
              <a:rPr lang="en-US" dirty="0"/>
              <a:t>, railroads, ports, and air transportation </a:t>
            </a:r>
            <a:r>
              <a:rPr lang="en-US" dirty="0" smtClean="0"/>
              <a:t>make </a:t>
            </a:r>
            <a:r>
              <a:rPr lang="en-US" dirty="0"/>
              <a:t>up Virginia’s transportation </a:t>
            </a:r>
            <a:r>
              <a:rPr lang="en-US" dirty="0" smtClean="0"/>
              <a:t>system. They are all used to help transport  </a:t>
            </a:r>
            <a:r>
              <a:rPr lang="en-US" dirty="0"/>
              <a:t>raw </a:t>
            </a:r>
            <a:r>
              <a:rPr lang="en-US" dirty="0" smtClean="0"/>
              <a:t>materials </a:t>
            </a:r>
            <a:r>
              <a:rPr lang="en-US" dirty="0"/>
              <a:t>to factories and </a:t>
            </a:r>
            <a:r>
              <a:rPr lang="en-US" dirty="0" smtClean="0"/>
              <a:t>move finished </a:t>
            </a:r>
            <a:r>
              <a:rPr lang="en-US" dirty="0"/>
              <a:t>products to markets across the country.  </a:t>
            </a:r>
            <a:endParaRPr lang="en-US" dirty="0" smtClean="0"/>
          </a:p>
        </p:txBody>
      </p:sp>
      <p:pic>
        <p:nvPicPr>
          <p:cNvPr id="2054" name="Picture 6" descr="C:\Users\Laura\AppData\Local\Microsoft\Windows\Temporary Internet Files\Content.IE5\HHL9CW97\MC90005332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4174055"/>
            <a:ext cx="1475719" cy="151371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Users\Laura\AppData\Local\Microsoft\Windows\Temporary Internet Files\Content.IE5\KYTWII9R\MC90008939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4688" y="4789062"/>
            <a:ext cx="1984088" cy="1708617"/>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C:\Users\Laura\AppData\Local\Microsoft\Windows\Temporary Internet Files\Content.IE5\I4O6VK9L\MC90031831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37344" y="4044991"/>
            <a:ext cx="2100033" cy="137160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Users\Laura\AppData\Local\Microsoft\Windows\Temporary Internet Files\Content.IE5\HHL9CW97\MP900400038[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25466" y="4930912"/>
            <a:ext cx="2140698" cy="15667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6459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024744" cy="685800"/>
          </a:xfrm>
        </p:spPr>
        <p:txBody>
          <a:bodyPr>
            <a:normAutofit fontScale="90000"/>
          </a:bodyPr>
          <a:lstStyle/>
          <a:p>
            <a:r>
              <a:rPr lang="en-US" dirty="0" smtClean="0"/>
              <a:t>Products</a:t>
            </a:r>
            <a:endParaRPr lang="en-US" dirty="0"/>
          </a:p>
        </p:txBody>
      </p:sp>
      <p:sp>
        <p:nvSpPr>
          <p:cNvPr id="3" name="Content Placeholder 2"/>
          <p:cNvSpPr>
            <a:spLocks noGrp="1"/>
          </p:cNvSpPr>
          <p:nvPr>
            <p:ph idx="1"/>
          </p:nvPr>
        </p:nvSpPr>
        <p:spPr>
          <a:xfrm>
            <a:off x="533400" y="1219200"/>
            <a:ext cx="8077200" cy="4537229"/>
          </a:xfrm>
        </p:spPr>
        <p:txBody>
          <a:bodyPr/>
          <a:lstStyle/>
          <a:p>
            <a:r>
              <a:rPr lang="en-US" dirty="0"/>
              <a:t>Virginia also continues to produce and export agricultural and manufactured products. These products include tobacco, poultry, coal, and ships.  Virginia’s industries produce goods and services that are used throughout the United States.</a:t>
            </a:r>
          </a:p>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200400"/>
            <a:ext cx="1573213" cy="181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descr="C:\Users\Laura\AppData\Local\Microsoft\Windows\Temporary Internet Files\Content.IE5\I4O6VK9L\MP90022776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7706" y="4106068"/>
            <a:ext cx="1398494" cy="208687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Laura\AppData\Local\Microsoft\Windows\Temporary Internet Files\Content.IE5\KYTWII9R\MC90035258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14800" y="3186953"/>
            <a:ext cx="1981200" cy="194647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C:\Users\Laura\AppData\Local\Microsoft\Windows\Temporary Internet Files\Content.IE5\1181UIMG\MP900422430[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52029" y="4491317"/>
            <a:ext cx="2514600" cy="1638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4195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024744" cy="838200"/>
          </a:xfrm>
        </p:spPr>
        <p:txBody>
          <a:bodyPr/>
          <a:lstStyle/>
          <a:p>
            <a:r>
              <a:rPr lang="en-US" dirty="0" smtClean="0"/>
              <a:t>Questions</a:t>
            </a:r>
            <a:endParaRPr lang="en-US" dirty="0"/>
          </a:p>
        </p:txBody>
      </p:sp>
      <p:sp>
        <p:nvSpPr>
          <p:cNvPr id="3" name="Content Placeholder 2"/>
          <p:cNvSpPr>
            <a:spLocks noGrp="1"/>
          </p:cNvSpPr>
          <p:nvPr>
            <p:ph idx="1"/>
          </p:nvPr>
        </p:nvSpPr>
        <p:spPr>
          <a:xfrm>
            <a:off x="533400" y="1219200"/>
            <a:ext cx="8077200" cy="5029200"/>
          </a:xfrm>
        </p:spPr>
        <p:txBody>
          <a:bodyPr>
            <a:normAutofit/>
          </a:bodyPr>
          <a:lstStyle/>
          <a:p>
            <a:pPr lvl="0"/>
            <a:r>
              <a:rPr lang="en-US" dirty="0"/>
              <a:t>What kind of advances continue to impact our economy today? </a:t>
            </a:r>
            <a:endParaRPr lang="en-US" dirty="0" smtClean="0"/>
          </a:p>
          <a:p>
            <a:pPr lvl="1"/>
            <a:r>
              <a:rPr lang="en-US" b="1" dirty="0"/>
              <a:t>Advances in transportation, communications, agriculture, and </a:t>
            </a:r>
            <a:r>
              <a:rPr lang="en-US" b="1" dirty="0" smtClean="0"/>
              <a:t>technology</a:t>
            </a:r>
          </a:p>
          <a:p>
            <a:pPr lvl="1"/>
            <a:endParaRPr lang="en-US" b="1" dirty="0"/>
          </a:p>
          <a:p>
            <a:pPr lvl="0"/>
            <a:r>
              <a:rPr lang="en-US" dirty="0" smtClean="0"/>
              <a:t>What </a:t>
            </a:r>
            <a:r>
              <a:rPr lang="en-US" dirty="0"/>
              <a:t>does Virginia’s transportation system do? </a:t>
            </a:r>
            <a:endParaRPr lang="en-US" dirty="0" smtClean="0"/>
          </a:p>
          <a:p>
            <a:pPr lvl="1"/>
            <a:r>
              <a:rPr lang="en-US" b="1" dirty="0" smtClean="0"/>
              <a:t>Helps transport raw materials to </a:t>
            </a:r>
            <a:r>
              <a:rPr lang="en-US" b="1" dirty="0"/>
              <a:t>factories and finished products to markets across the country</a:t>
            </a:r>
            <a:r>
              <a:rPr lang="en-US" b="1" dirty="0" smtClean="0"/>
              <a:t>.</a:t>
            </a:r>
          </a:p>
          <a:p>
            <a:pPr lvl="1"/>
            <a:endParaRPr lang="en-US" b="1" dirty="0" smtClean="0"/>
          </a:p>
          <a:p>
            <a:pPr lvl="0"/>
            <a:r>
              <a:rPr lang="en-US" dirty="0" smtClean="0"/>
              <a:t>What </a:t>
            </a:r>
            <a:r>
              <a:rPr lang="en-US" dirty="0"/>
              <a:t>does Virginia continue to produce and export? </a:t>
            </a:r>
            <a:endParaRPr lang="en-US" dirty="0" smtClean="0"/>
          </a:p>
          <a:p>
            <a:pPr lvl="1"/>
            <a:r>
              <a:rPr lang="en-US" b="1" dirty="0"/>
              <a:t>tobacco, poultry, coal, and ships.</a:t>
            </a:r>
          </a:p>
        </p:txBody>
      </p:sp>
    </p:spTree>
    <p:extLst>
      <p:ext uri="{BB962C8B-B14F-4D97-AF65-F5344CB8AC3E}">
        <p14:creationId xmlns:p14="http://schemas.microsoft.com/office/powerpoint/2010/main" val="325918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024744" cy="722864"/>
          </a:xfrm>
        </p:spPr>
        <p:txBody>
          <a:bodyPr/>
          <a:lstStyle/>
          <a:p>
            <a:r>
              <a:rPr lang="en-US" dirty="0" smtClean="0"/>
              <a:t>Making Money</a:t>
            </a:r>
            <a:endParaRPr lang="en-US" dirty="0"/>
          </a:p>
        </p:txBody>
      </p:sp>
      <p:sp>
        <p:nvSpPr>
          <p:cNvPr id="3" name="Content Placeholder 2"/>
          <p:cNvSpPr>
            <a:spLocks noGrp="1"/>
          </p:cNvSpPr>
          <p:nvPr>
            <p:ph idx="1"/>
          </p:nvPr>
        </p:nvSpPr>
        <p:spPr>
          <a:xfrm>
            <a:off x="609600" y="1219201"/>
            <a:ext cx="7924800" cy="2604246"/>
          </a:xfrm>
        </p:spPr>
        <p:txBody>
          <a:bodyPr>
            <a:normAutofit fontScale="92500" lnSpcReduction="20000"/>
          </a:bodyPr>
          <a:lstStyle/>
          <a:p>
            <a:r>
              <a:rPr lang="en-US" dirty="0"/>
              <a:t>Virginia is </a:t>
            </a:r>
            <a:r>
              <a:rPr lang="en-US" dirty="0" smtClean="0"/>
              <a:t>also well </a:t>
            </a:r>
            <a:r>
              <a:rPr lang="en-US" dirty="0"/>
              <a:t>known for its communications and technology industries. </a:t>
            </a:r>
            <a:endParaRPr lang="en-US" dirty="0" smtClean="0"/>
          </a:p>
          <a:p>
            <a:r>
              <a:rPr lang="en-US" dirty="0" smtClean="0"/>
              <a:t>Because there are so </a:t>
            </a:r>
            <a:r>
              <a:rPr lang="en-US" dirty="0"/>
              <a:t>many government agencies and military </a:t>
            </a:r>
            <a:r>
              <a:rPr lang="en-US" dirty="0" smtClean="0"/>
              <a:t>installations nearby, </a:t>
            </a:r>
            <a:r>
              <a:rPr lang="en-US" dirty="0"/>
              <a:t>many federal workers live and work in Virginia.  </a:t>
            </a:r>
            <a:endParaRPr lang="en-US" dirty="0" smtClean="0"/>
          </a:p>
          <a:p>
            <a:r>
              <a:rPr lang="en-US" dirty="0"/>
              <a:t>T</a:t>
            </a:r>
            <a:r>
              <a:rPr lang="en-US" dirty="0" smtClean="0"/>
              <a:t>ourism also plays </a:t>
            </a:r>
            <a:r>
              <a:rPr lang="en-US" dirty="0"/>
              <a:t>a major part in Virginia’s economy.  People come to enjoy many different types of </a:t>
            </a:r>
            <a:r>
              <a:rPr lang="en-US" dirty="0" smtClean="0"/>
              <a:t>recreation, including theme parks and historical sites.</a:t>
            </a:r>
            <a:endParaRPr lang="en-US" dirty="0"/>
          </a:p>
          <a:p>
            <a:endParaRPr lang="en-US" dirty="0"/>
          </a:p>
        </p:txBody>
      </p:sp>
      <p:pic>
        <p:nvPicPr>
          <p:cNvPr id="3074" name="Picture 2" descr="C:\Program Files\Microsoft Office\MEDIA\CAGCAT10\j019538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3786188"/>
            <a:ext cx="1795462" cy="183356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Laura\AppData\Local\Microsoft\Windows\Temporary Internet Files\Content.IE5\I4O6VK9L\MC90043249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0353" y="3823447"/>
            <a:ext cx="1981200" cy="18669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Laura\AppData\Local\Microsoft\Windows\Temporary Internet Files\Content.IE5\I4O6VK9L\MC9002310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95400" y="4922884"/>
            <a:ext cx="2960235" cy="202882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Laura\AppData\Local\Microsoft\Windows\Temporary Internet Files\Content.IE5\I4O6VK9L\MC900053928[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38800" y="4726781"/>
            <a:ext cx="1950652" cy="2236787"/>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C:\Users\Laura\AppData\Local\Microsoft\Windows\Temporary Internet Files\Content.IE5\1181UIMG\MC90028049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18350" y="3518039"/>
            <a:ext cx="2090738" cy="2287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1833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024744" cy="799064"/>
          </a:xfrm>
        </p:spPr>
        <p:txBody>
          <a:bodyPr/>
          <a:lstStyle/>
          <a:p>
            <a:r>
              <a:rPr lang="en-US" dirty="0" smtClean="0"/>
              <a:t>Questions</a:t>
            </a:r>
            <a:endParaRPr lang="en-US" dirty="0"/>
          </a:p>
        </p:txBody>
      </p:sp>
      <p:sp>
        <p:nvSpPr>
          <p:cNvPr id="3" name="Content Placeholder 2"/>
          <p:cNvSpPr>
            <a:spLocks noGrp="1"/>
          </p:cNvSpPr>
          <p:nvPr>
            <p:ph idx="1"/>
          </p:nvPr>
        </p:nvSpPr>
        <p:spPr>
          <a:xfrm>
            <a:off x="609600" y="1295400"/>
            <a:ext cx="8001000" cy="4537229"/>
          </a:xfrm>
        </p:spPr>
        <p:txBody>
          <a:bodyPr>
            <a:normAutofit/>
          </a:bodyPr>
          <a:lstStyle/>
          <a:p>
            <a:r>
              <a:rPr lang="en-US" dirty="0" smtClean="0"/>
              <a:t>What </a:t>
            </a:r>
            <a:r>
              <a:rPr lang="en-US" dirty="0"/>
              <a:t>is Virginia also </a:t>
            </a:r>
            <a:r>
              <a:rPr lang="en-US" dirty="0" smtClean="0"/>
              <a:t>well known </a:t>
            </a:r>
            <a:r>
              <a:rPr lang="en-US" dirty="0"/>
              <a:t>for? </a:t>
            </a:r>
            <a:endParaRPr lang="en-US" dirty="0" smtClean="0"/>
          </a:p>
          <a:p>
            <a:pPr lvl="1"/>
            <a:r>
              <a:rPr lang="en-US" b="1" dirty="0"/>
              <a:t>its communications and technology </a:t>
            </a:r>
            <a:r>
              <a:rPr lang="en-US" b="1" dirty="0" smtClean="0"/>
              <a:t>industries</a:t>
            </a:r>
          </a:p>
          <a:p>
            <a:pPr lvl="1"/>
            <a:endParaRPr lang="en-US" dirty="0" smtClean="0"/>
          </a:p>
          <a:p>
            <a:r>
              <a:rPr lang="en-US" dirty="0" smtClean="0"/>
              <a:t>Why </a:t>
            </a:r>
            <a:r>
              <a:rPr lang="en-US" dirty="0"/>
              <a:t>do many federal workers live and work in Virginia? </a:t>
            </a:r>
            <a:endParaRPr lang="en-US" dirty="0" smtClean="0"/>
          </a:p>
          <a:p>
            <a:pPr lvl="1"/>
            <a:r>
              <a:rPr lang="en-US" b="1" dirty="0"/>
              <a:t>Because of the many government agencies and military </a:t>
            </a:r>
            <a:r>
              <a:rPr lang="en-US" b="1" dirty="0" smtClean="0"/>
              <a:t>installations nearby</a:t>
            </a:r>
          </a:p>
          <a:p>
            <a:pPr lvl="1"/>
            <a:endParaRPr lang="en-US" dirty="0" smtClean="0"/>
          </a:p>
          <a:p>
            <a:r>
              <a:rPr lang="en-US" dirty="0" smtClean="0"/>
              <a:t>What </a:t>
            </a:r>
            <a:r>
              <a:rPr lang="en-US" dirty="0"/>
              <a:t>else plays a major part in Virginia’s economy? </a:t>
            </a:r>
            <a:endParaRPr lang="en-US" dirty="0" smtClean="0"/>
          </a:p>
          <a:p>
            <a:pPr lvl="1"/>
            <a:r>
              <a:rPr lang="en-US" b="1" dirty="0"/>
              <a:t>tourism</a:t>
            </a:r>
            <a:endParaRPr lang="en-US" dirty="0"/>
          </a:p>
        </p:txBody>
      </p:sp>
    </p:spTree>
    <p:extLst>
      <p:ext uri="{BB962C8B-B14F-4D97-AF65-F5344CB8AC3E}">
        <p14:creationId xmlns:p14="http://schemas.microsoft.com/office/powerpoint/2010/main" val="315780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024744" cy="722864"/>
          </a:xfrm>
        </p:spPr>
        <p:txBody>
          <a:bodyPr/>
          <a:lstStyle/>
          <a:p>
            <a:r>
              <a:rPr lang="en-US" dirty="0" smtClean="0"/>
              <a:t>Population Increase</a:t>
            </a:r>
            <a:endParaRPr lang="en-US" dirty="0"/>
          </a:p>
        </p:txBody>
      </p:sp>
      <p:sp>
        <p:nvSpPr>
          <p:cNvPr id="3" name="Content Placeholder 2"/>
          <p:cNvSpPr>
            <a:spLocks noGrp="1"/>
          </p:cNvSpPr>
          <p:nvPr>
            <p:ph idx="1"/>
          </p:nvPr>
        </p:nvSpPr>
        <p:spPr>
          <a:xfrm>
            <a:off x="609600" y="1143000"/>
            <a:ext cx="8001000" cy="4689629"/>
          </a:xfrm>
        </p:spPr>
        <p:txBody>
          <a:bodyPr/>
          <a:lstStyle/>
          <a:p>
            <a:r>
              <a:rPr lang="en-US" dirty="0"/>
              <a:t>All of these </a:t>
            </a:r>
            <a:r>
              <a:rPr lang="en-US" dirty="0" smtClean="0"/>
              <a:t>changes and advances </a:t>
            </a:r>
            <a:r>
              <a:rPr lang="en-US" dirty="0"/>
              <a:t>have led to an increase in the number of people and businesses that have chosen to move to Virginia.  Increased migration has led to more economic development and </a:t>
            </a:r>
            <a:r>
              <a:rPr lang="en-US" dirty="0" smtClean="0"/>
              <a:t>success. As </a:t>
            </a:r>
            <a:r>
              <a:rPr lang="en-US" dirty="0"/>
              <a:t>a result, Virginia plays a major role in the nation’s economy today.</a:t>
            </a:r>
          </a:p>
          <a:p>
            <a:endParaRPr lang="en-US" dirty="0"/>
          </a:p>
        </p:txBody>
      </p:sp>
      <p:pic>
        <p:nvPicPr>
          <p:cNvPr id="4099" name="Picture 3" descr="C:\Users\Laura\AppData\Local\Microsoft\Windows\Temporary Internet Files\Content.IE5\I4O6VK9L\MC900156907[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4600" y="3367277"/>
            <a:ext cx="3530600" cy="3490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512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024744" cy="799064"/>
          </a:xfrm>
        </p:spPr>
        <p:txBody>
          <a:bodyPr/>
          <a:lstStyle/>
          <a:p>
            <a:r>
              <a:rPr lang="en-US" dirty="0" smtClean="0"/>
              <a:t>Questions</a:t>
            </a:r>
            <a:endParaRPr lang="en-US" dirty="0"/>
          </a:p>
        </p:txBody>
      </p:sp>
      <p:sp>
        <p:nvSpPr>
          <p:cNvPr id="3" name="Content Placeholder 2"/>
          <p:cNvSpPr>
            <a:spLocks noGrp="1"/>
          </p:cNvSpPr>
          <p:nvPr>
            <p:ph idx="1"/>
          </p:nvPr>
        </p:nvSpPr>
        <p:spPr>
          <a:xfrm>
            <a:off x="533400" y="1295400"/>
            <a:ext cx="8077200" cy="4537229"/>
          </a:xfrm>
        </p:spPr>
        <p:txBody>
          <a:bodyPr/>
          <a:lstStyle/>
          <a:p>
            <a:pPr lvl="0"/>
            <a:r>
              <a:rPr lang="en-US" dirty="0"/>
              <a:t>What have these advances led to in Virginia? </a:t>
            </a:r>
            <a:endParaRPr lang="en-US" dirty="0" smtClean="0"/>
          </a:p>
          <a:p>
            <a:pPr lvl="1"/>
            <a:r>
              <a:rPr lang="en-US" b="1" dirty="0"/>
              <a:t>an increase in the number of people and </a:t>
            </a:r>
            <a:r>
              <a:rPr lang="en-US" b="1" dirty="0" smtClean="0"/>
              <a:t>businesses</a:t>
            </a:r>
          </a:p>
          <a:p>
            <a:pPr lvl="1"/>
            <a:endParaRPr lang="en-US" b="1" dirty="0" smtClean="0"/>
          </a:p>
          <a:p>
            <a:pPr lvl="0"/>
            <a:r>
              <a:rPr lang="en-US" dirty="0" smtClean="0"/>
              <a:t>What </a:t>
            </a:r>
            <a:r>
              <a:rPr lang="en-US" dirty="0"/>
              <a:t>has increased migration led to? </a:t>
            </a:r>
            <a:endParaRPr lang="en-US" dirty="0" smtClean="0"/>
          </a:p>
          <a:p>
            <a:pPr lvl="1"/>
            <a:r>
              <a:rPr lang="en-US" b="1" dirty="0"/>
              <a:t>more economic development and </a:t>
            </a:r>
            <a:r>
              <a:rPr lang="en-US" b="1" dirty="0" smtClean="0"/>
              <a:t>prosperity</a:t>
            </a:r>
          </a:p>
          <a:p>
            <a:pPr lvl="1"/>
            <a:endParaRPr lang="en-US" b="1" dirty="0" smtClean="0"/>
          </a:p>
          <a:p>
            <a:pPr lvl="0"/>
            <a:r>
              <a:rPr lang="en-US" dirty="0" smtClean="0"/>
              <a:t>Where </a:t>
            </a:r>
            <a:r>
              <a:rPr lang="en-US" dirty="0"/>
              <a:t>does Virginia play a major role</a:t>
            </a:r>
            <a:r>
              <a:rPr lang="en-US" dirty="0" smtClean="0"/>
              <a:t>?</a:t>
            </a:r>
          </a:p>
          <a:p>
            <a:pPr lvl="1"/>
            <a:r>
              <a:rPr lang="en-US" b="1" dirty="0" smtClean="0"/>
              <a:t>In </a:t>
            </a:r>
            <a:r>
              <a:rPr lang="en-US" b="1" dirty="0"/>
              <a:t>the nation’s economy today</a:t>
            </a:r>
          </a:p>
        </p:txBody>
      </p:sp>
    </p:spTree>
    <p:extLst>
      <p:ext uri="{BB962C8B-B14F-4D97-AF65-F5344CB8AC3E}">
        <p14:creationId xmlns:p14="http://schemas.microsoft.com/office/powerpoint/2010/main" val="2202453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5838</TotalTime>
  <Words>372</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Austin</vt:lpstr>
      <vt:lpstr>Virginia’s Current Economy </vt:lpstr>
      <vt:lpstr>Advances and Changes</vt:lpstr>
      <vt:lpstr>Products</vt:lpstr>
      <vt:lpstr>Questions</vt:lpstr>
      <vt:lpstr>Making Money</vt:lpstr>
      <vt:lpstr>Questions</vt:lpstr>
      <vt:lpstr>Population Increase</vt:lpstr>
      <vt:lpstr>Questions</vt:lpstr>
    </vt:vector>
  </TitlesOfParts>
  <Company>Sony Electronics,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stevejobs</dc:creator>
  <cp:lastModifiedBy>stevejobs</cp:lastModifiedBy>
  <cp:revision>7</cp:revision>
  <dcterms:created xsi:type="dcterms:W3CDTF">2014-05-07T23:25:26Z</dcterms:created>
  <dcterms:modified xsi:type="dcterms:W3CDTF">2014-05-12T00:43:49Z</dcterms:modified>
</cp:coreProperties>
</file>